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729" r:id="rId2"/>
    <p:sldId id="3872" r:id="rId3"/>
    <p:sldId id="2862" r:id="rId4"/>
    <p:sldId id="3658" r:id="rId5"/>
    <p:sldId id="3418" r:id="rId6"/>
    <p:sldId id="3008" r:id="rId7"/>
    <p:sldId id="3425" r:id="rId8"/>
    <p:sldId id="3631" r:id="rId9"/>
    <p:sldId id="3704" r:id="rId10"/>
    <p:sldId id="3580" r:id="rId11"/>
    <p:sldId id="3012" r:id="rId12"/>
    <p:sldId id="3018" r:id="rId13"/>
    <p:sldId id="3025" r:id="rId14"/>
    <p:sldId id="3443" r:id="rId15"/>
    <p:sldId id="3626" r:id="rId16"/>
    <p:sldId id="3703" r:id="rId17"/>
    <p:sldId id="3052" r:id="rId18"/>
    <p:sldId id="3660" r:id="rId19"/>
    <p:sldId id="3055" r:id="rId20"/>
    <p:sldId id="3700" r:id="rId21"/>
    <p:sldId id="3058" r:id="rId22"/>
    <p:sldId id="3662" r:id="rId23"/>
    <p:sldId id="3663" r:id="rId24"/>
    <p:sldId id="3664" r:id="rId25"/>
    <p:sldId id="3063" r:id="rId26"/>
    <p:sldId id="3665" r:id="rId27"/>
    <p:sldId id="3698" r:id="rId28"/>
    <p:sldId id="3669" r:id="rId29"/>
    <p:sldId id="3068" r:id="rId30"/>
    <p:sldId id="3070" r:id="rId31"/>
    <p:sldId id="3072" r:id="rId32"/>
    <p:sldId id="3667" r:id="rId33"/>
    <p:sldId id="3701" r:id="rId34"/>
    <p:sldId id="3668" r:id="rId35"/>
    <p:sldId id="3080" r:id="rId36"/>
    <p:sldId id="3508" r:id="rId37"/>
    <p:sldId id="3504" r:id="rId38"/>
    <p:sldId id="3904" r:id="rId3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7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2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 and parent are both red. Node is left child, parent is left child.</a:t>
            </a:r>
          </a:p>
          <a:p>
            <a:r>
              <a:rPr lang="en-US" dirty="0"/>
              <a:t>Can fix extra redness with a single rotation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145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 and parent are both red.</a:t>
            </a:r>
          </a:p>
          <a:p>
            <a:r>
              <a:rPr lang="en-US" dirty="0"/>
              <a:t>Uncle of node is read – push blackness down from grandparent.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50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 blackness down from grandparent.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10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rotate left.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050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rotate left.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05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9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4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0A476A-4DAA-47B1-A19D-EFD0139739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6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 and parent are both red. Node is left child, parent is right child, rotate parent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2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 and parent are both red.</a:t>
            </a:r>
          </a:p>
          <a:p>
            <a:r>
              <a:rPr lang="en-US" dirty="0"/>
              <a:t>Node is right child, parent is right child.</a:t>
            </a:r>
          </a:p>
          <a:p>
            <a:r>
              <a:rPr lang="en-US" dirty="0"/>
              <a:t>Can fix extra redness with a single rotation of grandparent.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99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 and parent are both red.</a:t>
            </a:r>
          </a:p>
          <a:p>
            <a:r>
              <a:rPr lang="en-US" dirty="0"/>
              <a:t>Uncle of node is red – push blackness down from grandparent.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39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 and parent are both red.</a:t>
            </a:r>
          </a:p>
          <a:p>
            <a:r>
              <a:rPr lang="en-US" dirty="0"/>
              <a:t>Uncle of node is red – push blackness down from grandparent.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2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Root of tree is red.  Color it black.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94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 and parent are both red.</a:t>
            </a:r>
          </a:p>
          <a:p>
            <a:r>
              <a:rPr lang="en-US" dirty="0"/>
              <a:t>Node is right child, parent is left child, rotate parent left.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07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Self-Balancing Search Trees (40)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Self-Balancing Search Trees (40)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Self-Balancing Search Trees (40)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Self-Balancing Search Trees (40)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Self-Balancing Search Trees (40)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D7D112-BCF1-4EE9-90D3-A98E1D4FDAC1}"/>
              </a:ext>
            </a:extLst>
          </p:cNvPr>
          <p:cNvSpPr txBox="1"/>
          <p:nvPr/>
        </p:nvSpPr>
        <p:spPr>
          <a:xfrm>
            <a:off x="162838" y="121639"/>
            <a:ext cx="51071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Self-balancing Trees (40)</a:t>
            </a:r>
          </a:p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Chapter 11.3 RB Trees, pgs. 656-663.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0D47E01-EB6A-40E9-B3B4-EF1B6F41E513}"/>
              </a:ext>
            </a:extLst>
          </p:cNvPr>
          <p:cNvGrpSpPr/>
          <p:nvPr/>
        </p:nvGrpSpPr>
        <p:grpSpPr>
          <a:xfrm>
            <a:off x="637787" y="3537242"/>
            <a:ext cx="9980296" cy="3206466"/>
            <a:chOff x="474785" y="3537242"/>
            <a:chExt cx="8362122" cy="320646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E4F4C01-F490-4518-86F6-A8202AE1E052}"/>
                </a:ext>
              </a:extLst>
            </p:cNvPr>
            <p:cNvGrpSpPr/>
            <p:nvPr/>
          </p:nvGrpSpPr>
          <p:grpSpPr>
            <a:xfrm>
              <a:off x="793922" y="4828744"/>
              <a:ext cx="1918481" cy="1914964"/>
              <a:chOff x="1468438" y="1703388"/>
              <a:chExt cx="2054002" cy="218281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523C8A0-3530-4EA0-B1E5-B5DE6D738F73}"/>
                  </a:ext>
                </a:extLst>
              </p:cNvPr>
              <p:cNvSpPr/>
              <p:nvPr/>
            </p:nvSpPr>
            <p:spPr>
              <a:xfrm>
                <a:off x="2078038" y="170338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3E7737B-D16F-42D7-AFAA-57654933A16B}"/>
                  </a:ext>
                </a:extLst>
              </p:cNvPr>
              <p:cNvSpPr/>
              <p:nvPr/>
            </p:nvSpPr>
            <p:spPr bwMode="auto">
              <a:xfrm>
                <a:off x="1468438" y="254635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10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BBB4039-C0C6-4B8F-9DBC-131B5FC78254}"/>
                  </a:ext>
                </a:extLst>
              </p:cNvPr>
              <p:cNvSpPr/>
              <p:nvPr/>
            </p:nvSpPr>
            <p:spPr bwMode="auto">
              <a:xfrm>
                <a:off x="2611438" y="254635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30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79D73C7-4520-41B0-916C-ABC87DB6C4A4}"/>
                  </a:ext>
                </a:extLst>
              </p:cNvPr>
              <p:cNvCxnSpPr>
                <a:cxnSpLocks/>
                <a:stCxn id="36" idx="3"/>
              </p:cNvCxnSpPr>
              <p:nvPr/>
            </p:nvCxnSpPr>
            <p:spPr>
              <a:xfrm flipH="1">
                <a:off x="1735138" y="2159000"/>
                <a:ext cx="420687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A5C9F96-FDF4-4D9C-A13F-38386939AC44}"/>
                  </a:ext>
                </a:extLst>
              </p:cNvPr>
              <p:cNvCxnSpPr>
                <a:cxnSpLocks/>
                <a:stCxn id="36" idx="5"/>
              </p:cNvCxnSpPr>
              <p:nvPr/>
            </p:nvCxnSpPr>
            <p:spPr>
              <a:xfrm>
                <a:off x="2532063" y="2159000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CA85705-165C-46AC-9934-51DEA4591964}"/>
                  </a:ext>
                </a:extLst>
              </p:cNvPr>
              <p:cNvSpPr/>
              <p:nvPr/>
            </p:nvSpPr>
            <p:spPr bwMode="auto">
              <a:xfrm>
                <a:off x="2989040" y="33528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35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EFF605E-E95A-4595-A851-37881B487E99}"/>
                  </a:ext>
                </a:extLst>
              </p:cNvPr>
              <p:cNvCxnSpPr>
                <a:cxnSpLocks/>
                <a:stCxn id="41" idx="7"/>
                <a:endCxn id="38" idx="5"/>
              </p:cNvCxnSpPr>
              <p:nvPr/>
            </p:nvCxnSpPr>
            <p:spPr>
              <a:xfrm flipH="1" flipV="1">
                <a:off x="3066723" y="3001635"/>
                <a:ext cx="377602" cy="4292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02BC387B-9DD1-4B26-8AD8-04328FDA27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785" y="3537242"/>
              <a:ext cx="8362122" cy="429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3913" lvl="1" indent="-457200">
                <a:buSzPct val="100000"/>
                <a:buFont typeface="+mj-lt"/>
                <a:buAutoNum type="arabicPeriod"/>
              </a:pPr>
              <a:r>
                <a:rPr lang="en-US" dirty="0">
                  <a:solidFill>
                    <a:prstClr val="black"/>
                  </a:solidFill>
                  <a:latin typeface="Arial"/>
                </a:rPr>
                <a:t>Parent and uncle are red (toggle colors.)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FEF1A7-0AE7-4C48-8EAA-FE0F410B999D}"/>
              </a:ext>
            </a:extLst>
          </p:cNvPr>
          <p:cNvGrpSpPr/>
          <p:nvPr/>
        </p:nvGrpSpPr>
        <p:grpSpPr>
          <a:xfrm>
            <a:off x="637787" y="3909992"/>
            <a:ext cx="9980296" cy="2908825"/>
            <a:chOff x="474785" y="3909991"/>
            <a:chExt cx="8362122" cy="29088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B137F7-9C5B-43A0-BC7A-D069752B6F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29133" y="4870156"/>
              <a:ext cx="1381328" cy="1948660"/>
              <a:chOff x="593598" y="4267200"/>
              <a:chExt cx="1600200" cy="225742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9EB628C-B562-402A-A2AA-6B4B8B22B773}"/>
                  </a:ext>
                </a:extLst>
              </p:cNvPr>
              <p:cNvSpPr/>
              <p:nvPr/>
            </p:nvSpPr>
            <p:spPr>
              <a:xfrm>
                <a:off x="593598" y="42672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722C1DB-25F9-46AC-903B-F411C549D259}"/>
                  </a:ext>
                </a:extLst>
              </p:cNvPr>
              <p:cNvSpPr/>
              <p:nvPr/>
            </p:nvSpPr>
            <p:spPr>
              <a:xfrm>
                <a:off x="1126998" y="5110162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dirty="0">
                    <a:solidFill>
                      <a:prstClr val="white"/>
                    </a:solidFill>
                    <a:latin typeface="Arial"/>
                  </a:rPr>
                  <a:t>30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A677F85-728A-40C7-8CE4-7F5501D91229}"/>
                  </a:ext>
                </a:extLst>
              </p:cNvPr>
              <p:cNvCxnSpPr>
                <a:stCxn id="22" idx="5"/>
              </p:cNvCxnSpPr>
              <p:nvPr/>
            </p:nvCxnSpPr>
            <p:spPr>
              <a:xfrm>
                <a:off x="1047623" y="4722812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3D1F4F0-33B8-4A8C-B728-DEF4E57EC011}"/>
                  </a:ext>
                </a:extLst>
              </p:cNvPr>
              <p:cNvSpPr/>
              <p:nvPr/>
            </p:nvSpPr>
            <p:spPr>
              <a:xfrm>
                <a:off x="1660398" y="5991225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dirty="0">
                    <a:solidFill>
                      <a:prstClr val="white"/>
                    </a:solidFill>
                    <a:latin typeface="Arial"/>
                  </a:rPr>
                  <a:t>35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536F66-CD1C-470F-8ADD-DF1633D44573}"/>
                  </a:ext>
                </a:extLst>
              </p:cNvPr>
              <p:cNvCxnSpPr>
                <a:endCxn id="25" idx="0"/>
              </p:cNvCxnSpPr>
              <p:nvPr/>
            </p:nvCxnSpPr>
            <p:spPr>
              <a:xfrm>
                <a:off x="1581023" y="5565775"/>
                <a:ext cx="346075" cy="4254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647195ED-BAA8-462A-8819-F124F24B0B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785" y="3909991"/>
              <a:ext cx="8362122" cy="423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3913" lvl="1" indent="-457200">
                <a:buSzPct val="100000"/>
                <a:buFont typeface="+mj-lt"/>
                <a:buAutoNum type="arabicPeriod" startAt="2"/>
              </a:pPr>
              <a:r>
                <a:rPr lang="en-US" dirty="0">
                  <a:solidFill>
                    <a:prstClr val="black"/>
                  </a:solidFill>
                  <a:latin typeface="Arial"/>
                </a:rPr>
                <a:t>Parent is red and has no uncle (1 rotation for L-L or R-R.)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a Red-Black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0080" y="1295401"/>
            <a:ext cx="9980296" cy="2248984"/>
          </a:xfrm>
        </p:spPr>
        <p:txBody>
          <a:bodyPr/>
          <a:lstStyle/>
          <a:p>
            <a:r>
              <a:rPr lang="en-US" dirty="0"/>
              <a:t>The algorithm follows the same recursive search process used for all binary search trees to reach the insertion point.</a:t>
            </a:r>
          </a:p>
          <a:p>
            <a:pPr lvl="1"/>
            <a:r>
              <a:rPr lang="en-US" dirty="0"/>
              <a:t>New item is inserted (at leaf) and </a:t>
            </a:r>
            <a:r>
              <a:rPr lang="en-US" u="sng" dirty="0"/>
              <a:t>initially given the color </a:t>
            </a:r>
            <a:r>
              <a:rPr lang="en-US" b="1" u="sng" dirty="0">
                <a:solidFill>
                  <a:srgbClr val="FF0000"/>
                </a:solidFill>
              </a:rPr>
              <a:t>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the parent is black, we are done; otherwise try recoloring of parents/siblings first, then use rotations to balance the tree.</a:t>
            </a:r>
          </a:p>
          <a:p>
            <a:r>
              <a:rPr lang="en-US" dirty="0"/>
              <a:t>Three situations ("cases") that may occur after an insertion: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latin typeface="Arial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210C09-E678-4848-9465-A7FCA7016E11}"/>
              </a:ext>
            </a:extLst>
          </p:cNvPr>
          <p:cNvGrpSpPr/>
          <p:nvPr/>
        </p:nvGrpSpPr>
        <p:grpSpPr>
          <a:xfrm>
            <a:off x="637787" y="4296852"/>
            <a:ext cx="9980296" cy="2480233"/>
            <a:chOff x="474785" y="4296851"/>
            <a:chExt cx="8362122" cy="24802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ED37D9-464C-423C-B05D-F13EB9B17B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81954" y="4870156"/>
              <a:ext cx="931968" cy="1906928"/>
              <a:chOff x="2078038" y="1703388"/>
              <a:chExt cx="1066800" cy="218281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5CBED34-3086-469E-8289-9DEA1CF5C37F}"/>
                  </a:ext>
                </a:extLst>
              </p:cNvPr>
              <p:cNvSpPr/>
              <p:nvPr/>
            </p:nvSpPr>
            <p:spPr>
              <a:xfrm>
                <a:off x="2078038" y="170338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62743D1-6B50-4A1D-879B-D21DAE1DE943}"/>
                  </a:ext>
                </a:extLst>
              </p:cNvPr>
              <p:cNvSpPr/>
              <p:nvPr/>
            </p:nvSpPr>
            <p:spPr>
              <a:xfrm>
                <a:off x="2611438" y="254635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dirty="0">
                    <a:solidFill>
                      <a:prstClr val="white"/>
                    </a:solidFill>
                    <a:latin typeface="Arial"/>
                  </a:rPr>
                  <a:t>30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EED1E35-A727-4114-818B-BB5B7BD21BF5}"/>
                  </a:ext>
                </a:extLst>
              </p:cNvPr>
              <p:cNvCxnSpPr>
                <a:stCxn id="7" idx="5"/>
              </p:cNvCxnSpPr>
              <p:nvPr/>
            </p:nvCxnSpPr>
            <p:spPr>
              <a:xfrm>
                <a:off x="2532063" y="2159000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BA237BE-F612-42C3-AEAC-82EF60347297}"/>
                  </a:ext>
                </a:extLst>
              </p:cNvPr>
              <p:cNvSpPr/>
              <p:nvPr/>
            </p:nvSpPr>
            <p:spPr>
              <a:xfrm>
                <a:off x="2078038" y="33528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dirty="0">
                    <a:solidFill>
                      <a:prstClr val="white"/>
                    </a:solidFill>
                    <a:latin typeface="Arial"/>
                  </a:rPr>
                  <a:t>25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E747959-4C41-449E-A723-9B5018D0A0C3}"/>
                  </a:ext>
                </a:extLst>
              </p:cNvPr>
              <p:cNvCxnSpPr>
                <a:stCxn id="8" idx="3"/>
                <a:endCxn id="10" idx="0"/>
              </p:cNvCxnSpPr>
              <p:nvPr/>
            </p:nvCxnSpPr>
            <p:spPr>
              <a:xfrm flipH="1">
                <a:off x="2344738" y="3001963"/>
                <a:ext cx="344487" cy="3508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2BD45E8F-04FF-4A23-A108-2F0EF5EAB3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785" y="4296851"/>
              <a:ext cx="8362122" cy="402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3913" lvl="1" indent="-457200">
                <a:buSzPct val="100000"/>
                <a:buFont typeface="+mj-lt"/>
                <a:buAutoNum type="arabicPeriod" startAt="3"/>
              </a:pPr>
              <a:r>
                <a:rPr lang="en-US" dirty="0">
                  <a:solidFill>
                    <a:prstClr val="black"/>
                  </a:solidFill>
                  <a:latin typeface="Arial"/>
                </a:rPr>
                <a:t>Parent is red and has no uncle (2 rotations for L-R or R-L.)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0C6397C-B74E-4EF4-93DD-A7494701A934}"/>
              </a:ext>
            </a:extLst>
          </p:cNvPr>
          <p:cNvSpPr txBox="1">
            <a:spLocks/>
          </p:cNvSpPr>
          <p:nvPr/>
        </p:nvSpPr>
        <p:spPr bwMode="auto">
          <a:xfrm>
            <a:off x="637787" y="4800599"/>
            <a:ext cx="9980296" cy="20182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4963">
              <a:buSzPct val="12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/>
              </a:rPr>
              <a:t>Move up tree and fix balance as needed.</a:t>
            </a:r>
          </a:p>
          <a:p>
            <a:pPr marL="660400" lvl="1" indent="-334963">
              <a:buSzPct val="12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/>
              </a:rPr>
              <a:t>No need to keep track of depth along each branch (like AVL trees.)</a:t>
            </a:r>
          </a:p>
          <a:p>
            <a:pPr marL="660400" lvl="1" indent="-334963">
              <a:buSzPct val="12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/>
              </a:rPr>
              <a:t>In general, Red-Black trees are more efficient than AVL trees.</a:t>
            </a:r>
          </a:p>
        </p:txBody>
      </p:sp>
    </p:spTree>
    <p:extLst>
      <p:ext uri="{BB962C8B-B14F-4D97-AF65-F5344CB8AC3E}">
        <p14:creationId xmlns:p14="http://schemas.microsoft.com/office/powerpoint/2010/main" val="5337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3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21"/>
          <p:cNvSpPr>
            <a:spLocks noChangeArrowheads="1"/>
          </p:cNvSpPr>
          <p:nvPr/>
        </p:nvSpPr>
        <p:spPr bwMode="auto">
          <a:xfrm>
            <a:off x="5486400" y="1398589"/>
            <a:ext cx="41910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2954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CASE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a Red-Black Tree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428431" y="4239382"/>
            <a:ext cx="3055291" cy="2103120"/>
            <a:chOff x="2514030" y="4239382"/>
            <a:chExt cx="3055291" cy="2103120"/>
          </a:xfrm>
        </p:grpSpPr>
        <p:sp>
          <p:nvSpPr>
            <p:cNvPr id="6" name="Right Arrow 5"/>
            <p:cNvSpPr/>
            <p:nvPr/>
          </p:nvSpPr>
          <p:spPr>
            <a:xfrm>
              <a:off x="2514030" y="5029200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66201" y="4239382"/>
              <a:ext cx="2103120" cy="2103120"/>
              <a:chOff x="5486400" y="4219575"/>
              <a:chExt cx="2209800" cy="2257425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096000" y="4219575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grpSp>
            <p:nvGrpSpPr>
              <p:cNvPr id="24" name="Group 5"/>
              <p:cNvGrpSpPr>
                <a:grpSpLocks/>
              </p:cNvGrpSpPr>
              <p:nvPr/>
            </p:nvGrpSpPr>
            <p:grpSpPr bwMode="auto">
              <a:xfrm>
                <a:off x="5486400" y="5062537"/>
                <a:ext cx="1676400" cy="533400"/>
                <a:chOff x="6324600" y="2286000"/>
                <a:chExt cx="1676400" cy="533400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6324600" y="2286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Arial"/>
                    </a:rPr>
                    <a:t>10</a:t>
                  </a: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467600" y="2286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Arial"/>
                    </a:rPr>
                    <a:t>30</a:t>
                  </a:r>
                </a:p>
              </p:txBody>
            </p:sp>
          </p:grpSp>
          <p:cxnSp>
            <p:nvCxnSpPr>
              <p:cNvPr id="28" name="Straight Connector 27"/>
              <p:cNvCxnSpPr>
                <a:stCxn id="23" idx="3"/>
              </p:cNvCxnSpPr>
              <p:nvPr/>
            </p:nvCxnSpPr>
            <p:spPr>
              <a:xfrm flipH="1">
                <a:off x="5753100" y="4675187"/>
                <a:ext cx="420687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3" idx="5"/>
              </p:cNvCxnSpPr>
              <p:nvPr/>
            </p:nvCxnSpPr>
            <p:spPr>
              <a:xfrm>
                <a:off x="6550025" y="4675187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7162800" y="59436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35</a:t>
                </a:r>
              </a:p>
            </p:txBody>
          </p:sp>
          <p:cxnSp>
            <p:nvCxnSpPr>
              <p:cNvPr id="31" name="Straight Connector 30"/>
              <p:cNvCxnSpPr>
                <a:endCxn id="30" idx="0"/>
              </p:cNvCxnSpPr>
              <p:nvPr/>
            </p:nvCxnSpPr>
            <p:spPr>
              <a:xfrm>
                <a:off x="7083425" y="5518150"/>
                <a:ext cx="346075" cy="4254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6629400" y="4239382"/>
            <a:ext cx="3007594" cy="2103120"/>
            <a:chOff x="5715000" y="4239382"/>
            <a:chExt cx="3007594" cy="2103120"/>
          </a:xfrm>
        </p:grpSpPr>
        <p:grpSp>
          <p:nvGrpSpPr>
            <p:cNvPr id="32" name="Group 31"/>
            <p:cNvGrpSpPr/>
            <p:nvPr/>
          </p:nvGrpSpPr>
          <p:grpSpPr>
            <a:xfrm>
              <a:off x="6619474" y="4239382"/>
              <a:ext cx="2103120" cy="2103120"/>
              <a:chOff x="1468438" y="1703388"/>
              <a:chExt cx="2209800" cy="2257425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078038" y="170338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grpSp>
            <p:nvGrpSpPr>
              <p:cNvPr id="34" name="Group 5"/>
              <p:cNvGrpSpPr>
                <a:grpSpLocks/>
              </p:cNvGrpSpPr>
              <p:nvPr/>
            </p:nvGrpSpPr>
            <p:grpSpPr bwMode="auto">
              <a:xfrm>
                <a:off x="1468438" y="2546350"/>
                <a:ext cx="1676400" cy="533400"/>
                <a:chOff x="6324600" y="2286000"/>
                <a:chExt cx="1676400" cy="5334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6324600" y="2286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Arial"/>
                    </a:rPr>
                    <a:t>10</a:t>
                  </a: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7467600" y="2286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Arial"/>
                    </a:rPr>
                    <a:t>30</a:t>
                  </a:r>
                </a:p>
              </p:txBody>
            </p:sp>
          </p:grpSp>
          <p:cxnSp>
            <p:nvCxnSpPr>
              <p:cNvPr id="35" name="Straight Connector 34"/>
              <p:cNvCxnSpPr>
                <a:stCxn id="33" idx="3"/>
              </p:cNvCxnSpPr>
              <p:nvPr/>
            </p:nvCxnSpPr>
            <p:spPr>
              <a:xfrm flipH="1">
                <a:off x="1735138" y="2159000"/>
                <a:ext cx="420687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5"/>
              </p:cNvCxnSpPr>
              <p:nvPr/>
            </p:nvCxnSpPr>
            <p:spPr>
              <a:xfrm>
                <a:off x="2532063" y="2159000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3144838" y="3427413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35</a:t>
                </a:r>
              </a:p>
            </p:txBody>
          </p:sp>
          <p:cxnSp>
            <p:nvCxnSpPr>
              <p:cNvPr id="38" name="Straight Connector 37"/>
              <p:cNvCxnSpPr>
                <a:endCxn id="37" idx="0"/>
              </p:cNvCxnSpPr>
              <p:nvPr/>
            </p:nvCxnSpPr>
            <p:spPr>
              <a:xfrm>
                <a:off x="3065463" y="3001963"/>
                <a:ext cx="346075" cy="4254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ight Arrow 40"/>
            <p:cNvSpPr/>
            <p:nvPr/>
          </p:nvSpPr>
          <p:spPr>
            <a:xfrm>
              <a:off x="5715000" y="5029200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44" name="Right Arrow 43"/>
          <p:cNvSpPr/>
          <p:nvPr/>
        </p:nvSpPr>
        <p:spPr>
          <a:xfrm>
            <a:off x="5257800" y="2363816"/>
            <a:ext cx="228600" cy="279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5257800" y="2057400"/>
            <a:ext cx="228600" cy="279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D4F31-3C98-48A6-A75C-CE797597173F}"/>
              </a:ext>
            </a:extLst>
          </p:cNvPr>
          <p:cNvGrpSpPr/>
          <p:nvPr/>
        </p:nvGrpSpPr>
        <p:grpSpPr>
          <a:xfrm>
            <a:off x="1077198" y="3696796"/>
            <a:ext cx="2954655" cy="2627958"/>
            <a:chOff x="162797" y="3696796"/>
            <a:chExt cx="2954655" cy="2627958"/>
          </a:xfrm>
        </p:grpSpPr>
        <p:grpSp>
          <p:nvGrpSpPr>
            <p:cNvPr id="9" name="Group 8"/>
            <p:cNvGrpSpPr/>
            <p:nvPr/>
          </p:nvGrpSpPr>
          <p:grpSpPr>
            <a:xfrm>
              <a:off x="312928" y="4221634"/>
              <a:ext cx="2103120" cy="2103120"/>
              <a:chOff x="609600" y="4219575"/>
              <a:chExt cx="2209800" cy="225742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19200" y="4219575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grpSp>
            <p:nvGrpSpPr>
              <p:cNvPr id="14" name="Group 5"/>
              <p:cNvGrpSpPr>
                <a:grpSpLocks/>
              </p:cNvGrpSpPr>
              <p:nvPr/>
            </p:nvGrpSpPr>
            <p:grpSpPr bwMode="auto">
              <a:xfrm>
                <a:off x="609600" y="5062537"/>
                <a:ext cx="1676400" cy="533400"/>
                <a:chOff x="6324600" y="2286000"/>
                <a:chExt cx="1676400" cy="533400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6324600" y="2286000"/>
                  <a:ext cx="533400" cy="533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Arial"/>
                    </a:rPr>
                    <a:t>10</a:t>
                  </a: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7467600" y="2286000"/>
                  <a:ext cx="533400" cy="533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Arial"/>
                    </a:rPr>
                    <a:t>30</a:t>
                  </a:r>
                </a:p>
              </p:txBody>
            </p:sp>
          </p:grpSp>
          <p:cxnSp>
            <p:nvCxnSpPr>
              <p:cNvPr id="19" name="Straight Connector 18"/>
              <p:cNvCxnSpPr>
                <a:stCxn id="13" idx="3"/>
              </p:cNvCxnSpPr>
              <p:nvPr/>
            </p:nvCxnSpPr>
            <p:spPr>
              <a:xfrm flipH="1">
                <a:off x="876300" y="4675187"/>
                <a:ext cx="420687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5"/>
              </p:cNvCxnSpPr>
              <p:nvPr/>
            </p:nvCxnSpPr>
            <p:spPr>
              <a:xfrm>
                <a:off x="1673225" y="4675187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2286000" y="59436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35</a:t>
                </a:r>
              </a:p>
            </p:txBody>
          </p:sp>
          <p:cxnSp>
            <p:nvCxnSpPr>
              <p:cNvPr id="22" name="Straight Connector 21"/>
              <p:cNvCxnSpPr>
                <a:endCxn id="21" idx="0"/>
              </p:cNvCxnSpPr>
              <p:nvPr/>
            </p:nvCxnSpPr>
            <p:spPr>
              <a:xfrm>
                <a:off x="2206625" y="5518150"/>
                <a:ext cx="346075" cy="4254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162797" y="3696796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Parent and uncle are Red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30AB49F-B147-46D5-AF53-38C740A5B280}"/>
              </a:ext>
            </a:extLst>
          </p:cNvPr>
          <p:cNvGrpSpPr/>
          <p:nvPr/>
        </p:nvGrpSpPr>
        <p:grpSpPr>
          <a:xfrm>
            <a:off x="2822798" y="1424280"/>
            <a:ext cx="2054002" cy="2182812"/>
            <a:chOff x="1468438" y="1703388"/>
            <a:chExt cx="2054002" cy="2182812"/>
          </a:xfrm>
        </p:grpSpPr>
        <p:sp>
          <p:nvSpPr>
            <p:cNvPr id="5" name="Oval 4"/>
            <p:cNvSpPr/>
            <p:nvPr/>
          </p:nvSpPr>
          <p:spPr>
            <a:xfrm>
              <a:off x="2078038" y="1703388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/>
                </a:rPr>
                <a:t>20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68438" y="254635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/>
                </a:rPr>
                <a:t>10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611438" y="254635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/>
                </a:rPr>
                <a:t>30</a:t>
              </a:r>
            </a:p>
          </p:txBody>
        </p:sp>
        <p:cxnSp>
          <p:nvCxnSpPr>
            <p:cNvPr id="15" name="Straight Connector 14"/>
            <p:cNvCxnSpPr>
              <a:cxnSpLocks/>
              <a:stCxn id="5" idx="3"/>
            </p:cNvCxnSpPr>
            <p:nvPr/>
          </p:nvCxnSpPr>
          <p:spPr>
            <a:xfrm flipH="1">
              <a:off x="1735138" y="215900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  <a:stCxn id="5" idx="5"/>
            </p:cNvCxnSpPr>
            <p:nvPr/>
          </p:nvCxnSpPr>
          <p:spPr>
            <a:xfrm>
              <a:off x="2532063" y="2159000"/>
              <a:ext cx="34607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DAC2ACE-6BD0-4C71-8394-8AD74C081487}"/>
                </a:ext>
              </a:extLst>
            </p:cNvPr>
            <p:cNvSpPr/>
            <p:nvPr/>
          </p:nvSpPr>
          <p:spPr bwMode="auto">
            <a:xfrm>
              <a:off x="2989040" y="33528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/>
                </a:rPr>
                <a:t>35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A7BCA68-3E28-43F8-9C68-8356B1A2D618}"/>
                </a:ext>
              </a:extLst>
            </p:cNvPr>
            <p:cNvCxnSpPr>
              <a:cxnSpLocks/>
              <a:stCxn id="50" idx="7"/>
              <a:endCxn id="8" idx="5"/>
            </p:cNvCxnSpPr>
            <p:nvPr/>
          </p:nvCxnSpPr>
          <p:spPr>
            <a:xfrm flipH="1" flipV="1">
              <a:off x="3066723" y="3001635"/>
              <a:ext cx="377602" cy="429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34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924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/>
              </a:rPr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35258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/>
              </a:rPr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3446464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954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CASE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a Red-Black Tree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86400" y="1398589"/>
            <a:ext cx="41910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257800" y="2363816"/>
            <a:ext cx="228600" cy="279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18907" y="4241787"/>
            <a:ext cx="2600559" cy="2103120"/>
            <a:chOff x="2514030" y="4241787"/>
            <a:chExt cx="2600559" cy="2103120"/>
          </a:xfrm>
        </p:grpSpPr>
        <p:sp>
          <p:nvSpPr>
            <p:cNvPr id="18" name="Right Arrow 17"/>
            <p:cNvSpPr/>
            <p:nvPr/>
          </p:nvSpPr>
          <p:spPr>
            <a:xfrm>
              <a:off x="2514030" y="5029200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3623770" y="4241787"/>
              <a:ext cx="1490819" cy="2103120"/>
              <a:chOff x="593598" y="4267200"/>
              <a:chExt cx="1600200" cy="225742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93598" y="42672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126998" y="5110162"/>
                <a:ext cx="533400" cy="5334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30</a:t>
                </a:r>
              </a:p>
            </p:txBody>
          </p:sp>
          <p:cxnSp>
            <p:nvCxnSpPr>
              <p:cNvPr id="23" name="Straight Connector 22"/>
              <p:cNvCxnSpPr>
                <a:stCxn id="21" idx="5"/>
              </p:cNvCxnSpPr>
              <p:nvPr/>
            </p:nvCxnSpPr>
            <p:spPr>
              <a:xfrm>
                <a:off x="1047623" y="4722812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1660398" y="5991225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35</a:t>
                </a:r>
              </a:p>
            </p:txBody>
          </p:sp>
          <p:cxnSp>
            <p:nvCxnSpPr>
              <p:cNvPr id="25" name="Straight Connector 24"/>
              <p:cNvCxnSpPr>
                <a:endCxn id="24" idx="0"/>
              </p:cNvCxnSpPr>
              <p:nvPr/>
            </p:nvCxnSpPr>
            <p:spPr>
              <a:xfrm>
                <a:off x="1581023" y="5565775"/>
                <a:ext cx="346075" cy="4254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Curved Up Arrow 25"/>
          <p:cNvSpPr/>
          <p:nvPr/>
        </p:nvSpPr>
        <p:spPr>
          <a:xfrm rot="10800000">
            <a:off x="4404773" y="4049712"/>
            <a:ext cx="1049338" cy="446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591276" y="4241787"/>
            <a:ext cx="2628924" cy="1280160"/>
            <a:chOff x="5486400" y="4241787"/>
            <a:chExt cx="2628924" cy="128016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6653940" y="4241787"/>
              <a:ext cx="1461384" cy="1280160"/>
              <a:chOff x="1544638" y="1703388"/>
              <a:chExt cx="1600200" cy="140176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078038" y="170338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30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611438" y="254635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35</a:t>
                </a:r>
              </a:p>
            </p:txBody>
          </p:sp>
          <p:cxnSp>
            <p:nvCxnSpPr>
              <p:cNvPr id="29" name="Straight Connector 28"/>
              <p:cNvCxnSpPr>
                <a:stCxn id="27" idx="5"/>
              </p:cNvCxnSpPr>
              <p:nvPr/>
            </p:nvCxnSpPr>
            <p:spPr>
              <a:xfrm>
                <a:off x="2532063" y="2159000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544638" y="257175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cxnSp>
            <p:nvCxnSpPr>
              <p:cNvPr id="31" name="Straight Connector 30"/>
              <p:cNvCxnSpPr>
                <a:stCxn id="27" idx="3"/>
                <a:endCxn id="30" idx="0"/>
              </p:cNvCxnSpPr>
              <p:nvPr/>
            </p:nvCxnSpPr>
            <p:spPr>
              <a:xfrm flipH="1">
                <a:off x="1811338" y="2159000"/>
                <a:ext cx="344487" cy="412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ight Arrow 31"/>
            <p:cNvSpPr/>
            <p:nvPr/>
          </p:nvSpPr>
          <p:spPr>
            <a:xfrm>
              <a:off x="5486400" y="5029200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5257800" y="2895600"/>
            <a:ext cx="228600" cy="279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DA3992-FC1D-40CF-BC42-02B6AFD2A8CE}"/>
              </a:ext>
            </a:extLst>
          </p:cNvPr>
          <p:cNvGrpSpPr/>
          <p:nvPr/>
        </p:nvGrpSpPr>
        <p:grpSpPr>
          <a:xfrm>
            <a:off x="1130857" y="3384527"/>
            <a:ext cx="3619934" cy="2960381"/>
            <a:chOff x="25981" y="3384526"/>
            <a:chExt cx="3619934" cy="2960381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93599" y="4241787"/>
              <a:ext cx="1490819" cy="2103120"/>
              <a:chOff x="593598" y="4267200"/>
              <a:chExt cx="1600200" cy="22574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93598" y="42672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26998" y="5110162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30</a:t>
                </a:r>
              </a:p>
            </p:txBody>
          </p:sp>
          <p:cxnSp>
            <p:nvCxnSpPr>
              <p:cNvPr id="13" name="Straight Connector 12"/>
              <p:cNvCxnSpPr>
                <a:stCxn id="10" idx="5"/>
              </p:cNvCxnSpPr>
              <p:nvPr/>
            </p:nvCxnSpPr>
            <p:spPr>
              <a:xfrm>
                <a:off x="1047623" y="4722812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1660398" y="5991225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35</a:t>
                </a:r>
              </a:p>
            </p:txBody>
          </p:sp>
          <p:cxnSp>
            <p:nvCxnSpPr>
              <p:cNvPr id="17" name="Straight Connector 16"/>
              <p:cNvCxnSpPr>
                <a:endCxn id="15" idx="0"/>
              </p:cNvCxnSpPr>
              <p:nvPr/>
            </p:nvCxnSpPr>
            <p:spPr>
              <a:xfrm>
                <a:off x="1581023" y="5565775"/>
                <a:ext cx="346075" cy="4254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25981" y="3384526"/>
              <a:ext cx="36199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Parent is red and has no uncle (1 rotation fixes balance.)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9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924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/>
              </a:rPr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35258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/>
              </a:rPr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3446464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954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CASE 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a Red-Black Tree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86400" y="1398589"/>
            <a:ext cx="41910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676400" y="4190320"/>
            <a:ext cx="1005840" cy="2058080"/>
            <a:chOff x="2078038" y="1703388"/>
            <a:chExt cx="1066800" cy="2182812"/>
          </a:xfrm>
        </p:grpSpPr>
        <p:sp>
          <p:nvSpPr>
            <p:cNvPr id="12" name="Oval 11"/>
            <p:cNvSpPr/>
            <p:nvPr/>
          </p:nvSpPr>
          <p:spPr>
            <a:xfrm>
              <a:off x="2078038" y="1703388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/>
                </a:rPr>
                <a:t>20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611438" y="254635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/>
                </a:rPr>
                <a:t>30</a:t>
              </a:r>
            </a:p>
          </p:txBody>
        </p:sp>
        <p:cxnSp>
          <p:nvCxnSpPr>
            <p:cNvPr id="15" name="Straight Connector 14"/>
            <p:cNvCxnSpPr>
              <a:stCxn id="12" idx="5"/>
            </p:cNvCxnSpPr>
            <p:nvPr/>
          </p:nvCxnSpPr>
          <p:spPr>
            <a:xfrm>
              <a:off x="2532063" y="2159000"/>
              <a:ext cx="34607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078038" y="33528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/>
                </a:rPr>
                <a:t>25</a:t>
              </a:r>
            </a:p>
          </p:txBody>
        </p:sp>
        <p:cxnSp>
          <p:nvCxnSpPr>
            <p:cNvPr id="18" name="Straight Connector 17"/>
            <p:cNvCxnSpPr>
              <a:stCxn id="13" idx="3"/>
              <a:endCxn id="17" idx="0"/>
            </p:cNvCxnSpPr>
            <p:nvPr/>
          </p:nvCxnSpPr>
          <p:spPr>
            <a:xfrm flipH="1">
              <a:off x="2344738" y="3001963"/>
              <a:ext cx="344487" cy="350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urved Up Arrow 24"/>
          <p:cNvSpPr/>
          <p:nvPr/>
        </p:nvSpPr>
        <p:spPr>
          <a:xfrm rot="10800000">
            <a:off x="4313782" y="4037843"/>
            <a:ext cx="1049338" cy="446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28430" y="4190320"/>
            <a:ext cx="2218156" cy="2058080"/>
            <a:chOff x="2514030" y="4114120"/>
            <a:chExt cx="2218156" cy="2058080"/>
          </a:xfrm>
        </p:grpSpPr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3726346" y="4114120"/>
              <a:ext cx="1005840" cy="2058080"/>
              <a:chOff x="2078038" y="1703388"/>
              <a:chExt cx="1066800" cy="218281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078038" y="1703388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611438" y="2546350"/>
                <a:ext cx="533400" cy="5334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30</a:t>
                </a:r>
              </a:p>
            </p:txBody>
          </p:sp>
          <p:cxnSp>
            <p:nvCxnSpPr>
              <p:cNvPr id="22" name="Straight Connector 21"/>
              <p:cNvCxnSpPr>
                <a:stCxn id="20" idx="5"/>
              </p:cNvCxnSpPr>
              <p:nvPr/>
            </p:nvCxnSpPr>
            <p:spPr>
              <a:xfrm>
                <a:off x="2532063" y="2159000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2078038" y="33528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25</a:t>
                </a:r>
              </a:p>
            </p:txBody>
          </p:sp>
          <p:cxnSp>
            <p:nvCxnSpPr>
              <p:cNvPr id="24" name="Straight Connector 23"/>
              <p:cNvCxnSpPr>
                <a:stCxn id="21" idx="3"/>
                <a:endCxn id="23" idx="0"/>
              </p:cNvCxnSpPr>
              <p:nvPr/>
            </p:nvCxnSpPr>
            <p:spPr>
              <a:xfrm flipH="1">
                <a:off x="2344738" y="3001963"/>
                <a:ext cx="344487" cy="3508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ight Arrow 37"/>
            <p:cNvSpPr/>
            <p:nvPr/>
          </p:nvSpPr>
          <p:spPr>
            <a:xfrm>
              <a:off x="2514030" y="5029200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53200" y="4190320"/>
            <a:ext cx="2057400" cy="2057400"/>
            <a:chOff x="5638800" y="4114120"/>
            <a:chExt cx="2057400" cy="2057400"/>
          </a:xfrm>
        </p:grpSpPr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6690692" y="4114120"/>
              <a:ext cx="1005508" cy="2057400"/>
              <a:chOff x="1544638" y="1703388"/>
              <a:chExt cx="1066800" cy="218281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078038" y="170338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30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544638" y="2455863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cxnSp>
            <p:nvCxnSpPr>
              <p:cNvPr id="35" name="Straight Connector 34"/>
              <p:cNvCxnSpPr>
                <a:stCxn id="33" idx="3"/>
                <a:endCxn id="34" idx="0"/>
              </p:cNvCxnSpPr>
              <p:nvPr/>
            </p:nvCxnSpPr>
            <p:spPr>
              <a:xfrm flipH="1">
                <a:off x="1811338" y="2159000"/>
                <a:ext cx="344487" cy="296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2078038" y="33528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25</a:t>
                </a:r>
              </a:p>
            </p:txBody>
          </p:sp>
          <p:cxnSp>
            <p:nvCxnSpPr>
              <p:cNvPr id="37" name="Straight Connector 36"/>
              <p:cNvCxnSpPr>
                <a:stCxn id="34" idx="5"/>
                <a:endCxn id="36" idx="0"/>
              </p:cNvCxnSpPr>
              <p:nvPr/>
            </p:nvCxnSpPr>
            <p:spPr>
              <a:xfrm>
                <a:off x="1998663" y="2911475"/>
                <a:ext cx="346075" cy="4413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ight Arrow 38"/>
            <p:cNvSpPr/>
            <p:nvPr/>
          </p:nvSpPr>
          <p:spPr>
            <a:xfrm>
              <a:off x="5638800" y="5029200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15200" y="4267200"/>
            <a:ext cx="1828800" cy="1828800"/>
            <a:chOff x="6477000" y="4191000"/>
            <a:chExt cx="1828800" cy="182880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477000" y="4191000"/>
              <a:ext cx="1676400" cy="18288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629400" y="4191000"/>
              <a:ext cx="1676400" cy="18288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1143001" y="3197910"/>
            <a:ext cx="4133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Parent is red and has no uncle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(1 rotation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does not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fix balance.)</a:t>
            </a:r>
          </a:p>
        </p:txBody>
      </p:sp>
    </p:spTree>
    <p:extLst>
      <p:ext uri="{BB962C8B-B14F-4D97-AF65-F5344CB8AC3E}">
        <p14:creationId xmlns:p14="http://schemas.microsoft.com/office/powerpoint/2010/main" val="3706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924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/>
              </a:rPr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35258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/>
              </a:rPr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3446464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954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CASE 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a Red-Black Tree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86400" y="1398589"/>
            <a:ext cx="41910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371600" y="4184688"/>
            <a:ext cx="1005840" cy="2058080"/>
            <a:chOff x="2078038" y="1703388"/>
            <a:chExt cx="1066800" cy="2182812"/>
          </a:xfrm>
        </p:grpSpPr>
        <p:sp>
          <p:nvSpPr>
            <p:cNvPr id="12" name="Oval 11"/>
            <p:cNvSpPr/>
            <p:nvPr/>
          </p:nvSpPr>
          <p:spPr>
            <a:xfrm>
              <a:off x="2078038" y="1703388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/>
                </a:rPr>
                <a:t>20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611438" y="254635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/>
                </a:rPr>
                <a:t>30</a:t>
              </a:r>
            </a:p>
          </p:txBody>
        </p:sp>
        <p:cxnSp>
          <p:nvCxnSpPr>
            <p:cNvPr id="15" name="Straight Connector 14"/>
            <p:cNvCxnSpPr>
              <a:stCxn id="12" idx="5"/>
            </p:cNvCxnSpPr>
            <p:nvPr/>
          </p:nvCxnSpPr>
          <p:spPr>
            <a:xfrm>
              <a:off x="2532063" y="2159000"/>
              <a:ext cx="34607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078038" y="33528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/>
                </a:rPr>
                <a:t>25</a:t>
              </a:r>
            </a:p>
          </p:txBody>
        </p:sp>
        <p:cxnSp>
          <p:nvCxnSpPr>
            <p:cNvPr id="18" name="Straight Connector 17"/>
            <p:cNvCxnSpPr>
              <a:stCxn id="13" idx="3"/>
              <a:endCxn id="17" idx="0"/>
            </p:cNvCxnSpPr>
            <p:nvPr/>
          </p:nvCxnSpPr>
          <p:spPr>
            <a:xfrm flipH="1">
              <a:off x="2344738" y="3001963"/>
              <a:ext cx="344487" cy="350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urved Up Arrow 24"/>
          <p:cNvSpPr/>
          <p:nvPr/>
        </p:nvSpPr>
        <p:spPr>
          <a:xfrm rot="10800000" flipH="1">
            <a:off x="1647280" y="4748182"/>
            <a:ext cx="1049338" cy="446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Curved Up Arrow 37"/>
          <p:cNvSpPr/>
          <p:nvPr/>
        </p:nvSpPr>
        <p:spPr>
          <a:xfrm rot="10800000">
            <a:off x="5222858" y="3898176"/>
            <a:ext cx="1152525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19401" y="4216916"/>
            <a:ext cx="1929283" cy="2057400"/>
            <a:chOff x="1905000" y="4216916"/>
            <a:chExt cx="1929283" cy="2057400"/>
          </a:xfrm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14052" y="4216916"/>
              <a:ext cx="1520231" cy="2057400"/>
              <a:chOff x="2078038" y="1703388"/>
              <a:chExt cx="1612900" cy="218281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078038" y="170338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611438" y="254635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25</a:t>
                </a:r>
              </a:p>
            </p:txBody>
          </p:sp>
          <p:cxnSp>
            <p:nvCxnSpPr>
              <p:cNvPr id="29" name="Straight Connector 28"/>
              <p:cNvCxnSpPr>
                <a:stCxn id="27" idx="5"/>
              </p:cNvCxnSpPr>
              <p:nvPr/>
            </p:nvCxnSpPr>
            <p:spPr>
              <a:xfrm>
                <a:off x="2532063" y="2159000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3157538" y="33528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30</a:t>
                </a:r>
              </a:p>
            </p:txBody>
          </p:sp>
          <p:cxnSp>
            <p:nvCxnSpPr>
              <p:cNvPr id="31" name="Straight Connector 30"/>
              <p:cNvCxnSpPr>
                <a:stCxn id="28" idx="5"/>
                <a:endCxn id="30" idx="0"/>
              </p:cNvCxnSpPr>
              <p:nvPr/>
            </p:nvCxnSpPr>
            <p:spPr>
              <a:xfrm>
                <a:off x="3065463" y="3001963"/>
                <a:ext cx="358775" cy="3508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ight Arrow 44"/>
            <p:cNvSpPr/>
            <p:nvPr/>
          </p:nvSpPr>
          <p:spPr>
            <a:xfrm>
              <a:off x="1905000" y="5029200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76800" y="4184688"/>
            <a:ext cx="2243126" cy="2057400"/>
            <a:chOff x="3962400" y="4184688"/>
            <a:chExt cx="2243126" cy="2057400"/>
          </a:xfrm>
        </p:grpSpPr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4685295" y="4184688"/>
              <a:ext cx="1520231" cy="2057400"/>
              <a:chOff x="2078038" y="1703388"/>
              <a:chExt cx="1612900" cy="218281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078038" y="1703388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611438" y="2546350"/>
                <a:ext cx="533400" cy="5334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25</a:t>
                </a:r>
              </a:p>
            </p:txBody>
          </p:sp>
          <p:cxnSp>
            <p:nvCxnSpPr>
              <p:cNvPr id="35" name="Straight Connector 34"/>
              <p:cNvCxnSpPr>
                <a:stCxn id="33" idx="5"/>
              </p:cNvCxnSpPr>
              <p:nvPr/>
            </p:nvCxnSpPr>
            <p:spPr>
              <a:xfrm>
                <a:off x="2532063" y="2159000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3157538" y="33528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30</a:t>
                </a:r>
              </a:p>
            </p:txBody>
          </p:sp>
          <p:cxnSp>
            <p:nvCxnSpPr>
              <p:cNvPr id="37" name="Straight Connector 36"/>
              <p:cNvCxnSpPr>
                <a:stCxn id="34" idx="5"/>
                <a:endCxn id="36" idx="0"/>
              </p:cNvCxnSpPr>
              <p:nvPr/>
            </p:nvCxnSpPr>
            <p:spPr>
              <a:xfrm>
                <a:off x="3065463" y="3001963"/>
                <a:ext cx="358775" cy="3508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ight Arrow 45"/>
            <p:cNvSpPr/>
            <p:nvPr/>
          </p:nvSpPr>
          <p:spPr>
            <a:xfrm>
              <a:off x="3962400" y="5029200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62801" y="4092910"/>
            <a:ext cx="2478189" cy="1393490"/>
            <a:chOff x="6248400" y="4092910"/>
            <a:chExt cx="2478189" cy="1393490"/>
          </a:xfrm>
        </p:grpSpPr>
        <p:grpSp>
          <p:nvGrpSpPr>
            <p:cNvPr id="39" name="Group 38"/>
            <p:cNvGrpSpPr/>
            <p:nvPr/>
          </p:nvGrpSpPr>
          <p:grpSpPr>
            <a:xfrm>
              <a:off x="7056539" y="4092910"/>
              <a:ext cx="1670050" cy="1389062"/>
              <a:chOff x="1474788" y="1703388"/>
              <a:chExt cx="1670050" cy="138906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078038" y="170338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25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611438" y="254635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30</a:t>
                </a:r>
              </a:p>
            </p:txBody>
          </p:sp>
          <p:cxnSp>
            <p:nvCxnSpPr>
              <p:cNvPr id="42" name="Straight Connector 41"/>
              <p:cNvCxnSpPr>
                <a:stCxn id="40" idx="5"/>
              </p:cNvCxnSpPr>
              <p:nvPr/>
            </p:nvCxnSpPr>
            <p:spPr>
              <a:xfrm>
                <a:off x="2532063" y="2159000"/>
                <a:ext cx="346075" cy="387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474788" y="255905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20</a:t>
                </a:r>
              </a:p>
            </p:txBody>
          </p:sp>
          <p:cxnSp>
            <p:nvCxnSpPr>
              <p:cNvPr id="44" name="Straight Connector 43"/>
              <p:cNvCxnSpPr>
                <a:stCxn id="40" idx="3"/>
                <a:endCxn id="43" idx="0"/>
              </p:cNvCxnSpPr>
              <p:nvPr/>
            </p:nvCxnSpPr>
            <p:spPr>
              <a:xfrm flipH="1">
                <a:off x="1741488" y="2159000"/>
                <a:ext cx="414337" cy="4000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ight Arrow 46"/>
            <p:cNvSpPr/>
            <p:nvPr/>
          </p:nvSpPr>
          <p:spPr>
            <a:xfrm>
              <a:off x="6248400" y="5029200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143001" y="3197910"/>
            <a:ext cx="4133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Parent is red and has no uncle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(2 rotations required to fix balance.)</a:t>
            </a:r>
          </a:p>
        </p:txBody>
      </p:sp>
    </p:spTree>
    <p:extLst>
      <p:ext uri="{BB962C8B-B14F-4D97-AF65-F5344CB8AC3E}">
        <p14:creationId xmlns:p14="http://schemas.microsoft.com/office/powerpoint/2010/main" val="41774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77184"/>
            <a:ext cx="4493200" cy="347121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79" y="1295401"/>
            <a:ext cx="9784079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Build a Red-Black tree from the words: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	"The quick brown fox jumps over the lazy dog."</a:t>
            </a:r>
          </a:p>
          <a:p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42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DF828BB-78E7-4616-B9A3-4F5322639F0B}"/>
              </a:ext>
            </a:extLst>
          </p:cNvPr>
          <p:cNvGrpSpPr/>
          <p:nvPr/>
        </p:nvGrpSpPr>
        <p:grpSpPr>
          <a:xfrm>
            <a:off x="2971800" y="1505389"/>
            <a:ext cx="1295400" cy="670634"/>
            <a:chOff x="2057400" y="1505389"/>
            <a:chExt cx="1295400" cy="67063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5D6F69-300B-48CB-8CE7-CF3EA7BFB0F0}"/>
                </a:ext>
              </a:extLst>
            </p:cNvPr>
            <p:cNvSpPr/>
            <p:nvPr/>
          </p:nvSpPr>
          <p:spPr>
            <a:xfrm flipH="1">
              <a:off x="2261762" y="1505389"/>
              <a:ext cx="886676" cy="67063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anose="020F0502020204030204"/>
                <a:cs typeface="Arial" charset="0"/>
              </a:endParaRPr>
            </a:p>
          </p:txBody>
        </p:sp>
        <p:sp>
          <p:nvSpPr>
            <p:cNvPr id="140290" name="TextBox 3"/>
            <p:cNvSpPr txBox="1">
              <a:spLocks noChangeArrowheads="1"/>
            </p:cNvSpPr>
            <p:nvPr/>
          </p:nvSpPr>
          <p:spPr bwMode="auto">
            <a:xfrm>
              <a:off x="2057400" y="1655763"/>
              <a:ext cx="1295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The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A97017-C9E4-4AF8-9226-7914F9464E4C}"/>
              </a:ext>
            </a:extLst>
          </p:cNvPr>
          <p:cNvSpPr/>
          <p:nvPr/>
        </p:nvSpPr>
        <p:spPr>
          <a:xfrm>
            <a:off x="2286000" y="4267200"/>
            <a:ext cx="2590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The root must be recolored black.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ED4317D7-8515-4B7C-B5EB-3E0C462B8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BCF48E-C097-49AB-86D2-2D36E1C46E69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34648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1C33E4-8812-4281-9B00-67D443E04DE4}"/>
              </a:ext>
            </a:extLst>
          </p:cNvPr>
          <p:cNvGrpSpPr/>
          <p:nvPr/>
        </p:nvGrpSpPr>
        <p:grpSpPr>
          <a:xfrm>
            <a:off x="3619500" y="2025650"/>
            <a:ext cx="1555750" cy="798428"/>
            <a:chOff x="2705100" y="2025650"/>
            <a:chExt cx="1555750" cy="798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98E5D0-4A84-44FE-B5FC-AFE8E819BD3F}"/>
                </a:ext>
              </a:extLst>
            </p:cNvPr>
            <p:cNvSpPr/>
            <p:nvPr/>
          </p:nvSpPr>
          <p:spPr>
            <a:xfrm flipH="1">
              <a:off x="3169812" y="2153444"/>
              <a:ext cx="886676" cy="67063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anose="020F0502020204030204"/>
                <a:cs typeface="Arial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265040-C85F-4664-9E68-42E7E1C55E42}"/>
                </a:ext>
              </a:extLst>
            </p:cNvPr>
            <p:cNvGrpSpPr/>
            <p:nvPr/>
          </p:nvGrpSpPr>
          <p:grpSpPr>
            <a:xfrm>
              <a:off x="2705100" y="2025650"/>
              <a:ext cx="1555750" cy="625475"/>
              <a:chOff x="2705100" y="2025650"/>
              <a:chExt cx="1555750" cy="625475"/>
            </a:xfrm>
          </p:grpSpPr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2965450" y="2281238"/>
                <a:ext cx="1295400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quick</a:t>
                </a:r>
              </a:p>
            </p:txBody>
          </p:sp>
          <p:cxnSp>
            <p:nvCxnSpPr>
              <p:cNvPr id="7" name="Straight Connector 6"/>
              <p:cNvCxnSpPr>
                <a:stCxn id="140290" idx="2"/>
                <a:endCxn id="5" idx="0"/>
              </p:cNvCxnSpPr>
              <p:nvPr/>
            </p:nvCxnSpPr>
            <p:spPr>
              <a:xfrm>
                <a:off x="2705100" y="2025650"/>
                <a:ext cx="908050" cy="255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EF1C21-8267-4557-968F-04AC5007BB28}"/>
              </a:ext>
            </a:extLst>
          </p:cNvPr>
          <p:cNvSpPr/>
          <p:nvPr/>
        </p:nvSpPr>
        <p:spPr>
          <a:xfrm>
            <a:off x="2286000" y="42672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No changes needed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3225AB09-8FE7-442F-8B22-B96190C9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root-null path much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have the same number of black nodes.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12BC6B-500D-4FC5-9B2B-166184948CC7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25977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3776D755-596E-4263-9F1B-E999BFDC3518}"/>
              </a:ext>
            </a:extLst>
          </p:cNvPr>
          <p:cNvSpPr/>
          <p:nvPr/>
        </p:nvSpPr>
        <p:spPr>
          <a:xfrm flipH="1">
            <a:off x="3661086" y="2796503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41314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sp>
        <p:nvSpPr>
          <p:cNvPr id="141315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7" name="Straight Connector 6"/>
          <p:cNvCxnSpPr>
            <a:stCxn id="141314" idx="2"/>
            <a:endCxn id="141315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17" name="TextBox 7"/>
          <p:cNvSpPr txBox="1">
            <a:spLocks noChangeArrowheads="1"/>
          </p:cNvSpPr>
          <p:nvPr/>
        </p:nvSpPr>
        <p:spPr bwMode="auto">
          <a:xfrm>
            <a:off x="3473450" y="294005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brown</a:t>
            </a:r>
          </a:p>
        </p:txBody>
      </p:sp>
      <p:cxnSp>
        <p:nvCxnSpPr>
          <p:cNvPr id="10" name="Straight Connector 9"/>
          <p:cNvCxnSpPr>
            <a:stCxn id="141317" idx="0"/>
            <a:endCxn id="141315" idx="2"/>
          </p:cNvCxnSpPr>
          <p:nvPr/>
        </p:nvCxnSpPr>
        <p:spPr>
          <a:xfrm flipV="1">
            <a:off x="4121150" y="2651126"/>
            <a:ext cx="40640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rved Down Arrow 2"/>
          <p:cNvSpPr/>
          <p:nvPr/>
        </p:nvSpPr>
        <p:spPr>
          <a:xfrm>
            <a:off x="4073526" y="2025651"/>
            <a:ext cx="955675" cy="4413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4267200"/>
            <a:ext cx="2590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First, rotate so that the child is on the same side of its parent as its parent is to the grandparent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A3F74774-A873-469E-BFE7-070CEB9FA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12B20-032E-47B2-AEAC-12C6E787CBFE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34824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783F199F-0BD7-4A52-8DCE-C656C54698AB}"/>
              </a:ext>
            </a:extLst>
          </p:cNvPr>
          <p:cNvSpPr/>
          <p:nvPr/>
        </p:nvSpPr>
        <p:spPr>
          <a:xfrm flipH="1">
            <a:off x="4084212" y="2151232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43362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sp>
        <p:nvSpPr>
          <p:cNvPr id="143363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brown</a:t>
            </a:r>
          </a:p>
        </p:txBody>
      </p:sp>
      <p:cxnSp>
        <p:nvCxnSpPr>
          <p:cNvPr id="7" name="Straight Connector 6"/>
          <p:cNvCxnSpPr>
            <a:stCxn id="143362" idx="2"/>
            <a:endCxn id="143363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5" name="TextBox 7"/>
          <p:cNvSpPr txBox="1">
            <a:spLocks noChangeArrowheads="1"/>
          </p:cNvSpPr>
          <p:nvPr/>
        </p:nvSpPr>
        <p:spPr bwMode="auto">
          <a:xfrm>
            <a:off x="4381500" y="294005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10" name="Straight Connector 9"/>
          <p:cNvCxnSpPr>
            <a:stCxn id="143365" idx="0"/>
            <a:endCxn id="143363" idx="2"/>
          </p:cNvCxnSpPr>
          <p:nvPr/>
        </p:nvCxnSpPr>
        <p:spPr>
          <a:xfrm flipH="1" flipV="1">
            <a:off x="4527550" y="2651126"/>
            <a:ext cx="50165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B97528-D3C2-4B39-BEFD-DF92EA918294}"/>
              </a:ext>
            </a:extLst>
          </p:cNvPr>
          <p:cNvGrpSpPr/>
          <p:nvPr/>
        </p:nvGrpSpPr>
        <p:grpSpPr>
          <a:xfrm>
            <a:off x="2286000" y="1398588"/>
            <a:ext cx="2590800" cy="4545012"/>
            <a:chOff x="1371600" y="1398588"/>
            <a:chExt cx="2590800" cy="454501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A275D9-1079-4313-A490-912C3C16211E}"/>
                </a:ext>
              </a:extLst>
            </p:cNvPr>
            <p:cNvSpPr/>
            <p:nvPr/>
          </p:nvSpPr>
          <p:spPr>
            <a:xfrm>
              <a:off x="1371600" y="4267200"/>
              <a:ext cx="2590800" cy="1676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Arial"/>
                </a:rPr>
                <a:t>Second, rotate grandparent left so that the tree is in balance.</a:t>
              </a:r>
            </a:p>
          </p:txBody>
        </p:sp>
        <p:sp>
          <p:nvSpPr>
            <p:cNvPr id="18" name="Curved Up Arrow 2">
              <a:extLst>
                <a:ext uri="{FF2B5EF4-FFF2-40B4-BE49-F238E27FC236}">
                  <a16:creationId xmlns:a16="http://schemas.microsoft.com/office/drawing/2014/main" id="{B1BE9B7E-2EFF-4204-969E-08FBD345DD23}"/>
                </a:ext>
              </a:extLst>
            </p:cNvPr>
            <p:cNvSpPr/>
            <p:nvPr/>
          </p:nvSpPr>
          <p:spPr>
            <a:xfrm rot="10800000">
              <a:off x="2212975" y="1398588"/>
              <a:ext cx="908050" cy="40481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6" name="Rectangle 21">
            <a:extLst>
              <a:ext uri="{FF2B5EF4-FFF2-40B4-BE49-F238E27FC236}">
                <a16:creationId xmlns:a16="http://schemas.microsoft.com/office/drawing/2014/main" id="{B5821258-7C8D-4C94-BC8F-CF16BA094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E483E-FE1A-4076-A365-512EA0E512FB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262749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8477A2-630F-409C-BE14-F36573318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7" y="1236461"/>
            <a:ext cx="8398329" cy="55988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Search Trees (40)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B2FC90-5A0C-4887-A2DF-99B8F31A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69342"/>
            <a:ext cx="6588034" cy="731520"/>
          </a:xfrm>
        </p:spPr>
        <p:txBody>
          <a:bodyPr/>
          <a:lstStyle/>
          <a:p>
            <a:r>
              <a:rPr lang="en-US" dirty="0"/>
              <a:t>Attendance Quiz #39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6DC21-D4C7-41B8-B0F5-780F2E255108}"/>
              </a:ext>
            </a:extLst>
          </p:cNvPr>
          <p:cNvSpPr txBox="1"/>
          <p:nvPr/>
        </p:nvSpPr>
        <p:spPr>
          <a:xfrm>
            <a:off x="3496311" y="2114438"/>
            <a:ext cx="148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 full binary tree of height k can hold 2</a:t>
            </a:r>
            <a:r>
              <a:rPr lang="en-US" sz="1200" baseline="30000" dirty="0">
                <a:solidFill>
                  <a:srgbClr val="FF0000"/>
                </a:solidFill>
              </a:rPr>
              <a:t>k</a:t>
            </a:r>
            <a:r>
              <a:rPr lang="en-US" sz="1200" dirty="0">
                <a:solidFill>
                  <a:srgbClr val="FF0000"/>
                </a:solidFill>
              </a:rPr>
              <a:t> - 1 items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D94BF-59F1-4430-88EB-C10241419D0D}"/>
              </a:ext>
            </a:extLst>
          </p:cNvPr>
          <p:cNvSpPr txBox="1"/>
          <p:nvPr/>
        </p:nvSpPr>
        <p:spPr>
          <a:xfrm>
            <a:off x="4479782" y="3915314"/>
            <a:ext cx="3437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000" b="1" dirty="0" err="1"/>
              <a:t>AVLtree</a:t>
            </a:r>
            <a:r>
              <a:rPr lang="en-US" sz="1000" b="1" dirty="0"/>
              <a:t> </a:t>
            </a:r>
            <a:r>
              <a:rPr lang="en-US" sz="1000" b="1" dirty="0" err="1"/>
              <a:t>left_rotate</a:t>
            </a:r>
            <a:r>
              <a:rPr lang="en-US" sz="1000" b="1" dirty="0"/>
              <a:t>(</a:t>
            </a:r>
            <a:r>
              <a:rPr lang="en-US" sz="1000" b="1" dirty="0" err="1"/>
              <a:t>AVLnode</a:t>
            </a:r>
            <a:r>
              <a:rPr lang="en-US" sz="1000" b="1" dirty="0"/>
              <a:t> x)</a:t>
            </a:r>
          </a:p>
          <a:p>
            <a:pPr marL="0" lvl="1"/>
            <a:r>
              <a:rPr lang="en-US" sz="1000" b="1" dirty="0"/>
              <a:t>{</a:t>
            </a:r>
          </a:p>
          <a:p>
            <a:pPr marL="0" lvl="1"/>
            <a:r>
              <a:rPr lang="en-US" sz="1000" b="1" dirty="0"/>
              <a:t>    </a:t>
            </a:r>
            <a:r>
              <a:rPr lang="en-US" sz="1000" b="1" dirty="0" err="1"/>
              <a:t>AVLnode</a:t>
            </a:r>
            <a:r>
              <a:rPr lang="en-US" sz="1000" b="1" dirty="0"/>
              <a:t> w = x-right</a:t>
            </a:r>
          </a:p>
          <a:p>
            <a:pPr marL="0" lvl="1"/>
            <a:r>
              <a:rPr lang="en-US" sz="1000" b="1" dirty="0"/>
              <a:t>    x-right = w-left</a:t>
            </a:r>
          </a:p>
          <a:p>
            <a:pPr marL="0" lvl="1"/>
            <a:r>
              <a:rPr lang="en-US" sz="1000" b="1" dirty="0"/>
              <a:t>    w-left = x</a:t>
            </a:r>
          </a:p>
          <a:p>
            <a:pPr marL="0" lvl="1"/>
            <a:r>
              <a:rPr lang="en-US" sz="1000" b="1" dirty="0"/>
              <a:t>    x-height = max(Height(x-left), Height(x-right)) + 1</a:t>
            </a:r>
          </a:p>
          <a:p>
            <a:pPr marL="0" lvl="1"/>
            <a:r>
              <a:rPr lang="en-US" sz="1000" b="1" dirty="0"/>
              <a:t>    w-height = max(</a:t>
            </a:r>
            <a:r>
              <a:rPr lang="en-US" sz="1000" b="1" dirty="0">
                <a:solidFill>
                  <a:srgbClr val="FF0000"/>
                </a:solidFill>
              </a:rPr>
              <a:t>x-height, Height(w-right)</a:t>
            </a:r>
            <a:r>
              <a:rPr lang="en-US" sz="1000" b="1" dirty="0"/>
              <a:t>) + 1</a:t>
            </a:r>
          </a:p>
          <a:p>
            <a:pPr marL="0" lvl="1"/>
            <a:r>
              <a:rPr lang="en-US" sz="1000" b="1" dirty="0"/>
              <a:t>    return w</a:t>
            </a:r>
          </a:p>
          <a:p>
            <a:pPr marL="0" lvl="1"/>
            <a:r>
              <a:rPr lang="en-US" sz="1000" b="1" dirty="0"/>
              <a:t>}</a:t>
            </a:r>
            <a:endParaRPr lang="en-US" sz="1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24D1A32-6075-4D78-9207-0531017A8B2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83554"/>
            <a:ext cx="1570087" cy="12853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9FB0DB-8CEF-4320-8488-3BF688419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309" y="1583556"/>
            <a:ext cx="1579947" cy="12853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E8A7A3B-FA60-4D24-9E87-5E890BFA3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488" y="1583554"/>
            <a:ext cx="1737634" cy="1119287"/>
          </a:xfrm>
          <a:prstGeom prst="rect">
            <a:avLst/>
          </a:pr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57094640-4385-4BAC-8EC8-AC539AA6A250}"/>
              </a:ext>
            </a:extLst>
          </p:cNvPr>
          <p:cNvSpPr>
            <a:spLocks noChangeAspect="1"/>
          </p:cNvSpPr>
          <p:nvPr/>
        </p:nvSpPr>
        <p:spPr>
          <a:xfrm>
            <a:off x="8100135" y="1481648"/>
            <a:ext cx="379693" cy="379693"/>
          </a:xfrm>
          <a:prstGeom prst="arc">
            <a:avLst>
              <a:gd name="adj1" fmla="val 11863025"/>
              <a:gd name="adj2" fmla="val 2108990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1ECDC13-3B67-4CC1-96E2-7E072D75AB1E}"/>
              </a:ext>
            </a:extLst>
          </p:cNvPr>
          <p:cNvSpPr>
            <a:spLocks noChangeAspect="1"/>
          </p:cNvSpPr>
          <p:nvPr/>
        </p:nvSpPr>
        <p:spPr>
          <a:xfrm flipH="1">
            <a:off x="5717133" y="1785437"/>
            <a:ext cx="379693" cy="379693"/>
          </a:xfrm>
          <a:prstGeom prst="arc">
            <a:avLst>
              <a:gd name="adj1" fmla="val 12700547"/>
              <a:gd name="adj2" fmla="val 2113011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15FB23-5495-4D10-A17E-D32873519BBC}"/>
              </a:ext>
            </a:extLst>
          </p:cNvPr>
          <p:cNvGrpSpPr/>
          <p:nvPr/>
        </p:nvGrpSpPr>
        <p:grpSpPr>
          <a:xfrm>
            <a:off x="3522030" y="1515976"/>
            <a:ext cx="1432132" cy="1298308"/>
            <a:chOff x="2819400" y="3664743"/>
            <a:chExt cx="3048000" cy="271452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D29ECC1-08C5-4E05-A029-649B98847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19400" y="3664743"/>
              <a:ext cx="3048000" cy="2714520"/>
            </a:xfrm>
            <a:prstGeom prst="rect">
              <a:avLst/>
            </a:prstGeom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3C61E48-252D-4C5C-BBA2-2A4AF360A733}"/>
                </a:ext>
              </a:extLst>
            </p:cNvPr>
            <p:cNvCxnSpPr/>
            <p:nvPr/>
          </p:nvCxnSpPr>
          <p:spPr>
            <a:xfrm flipH="1">
              <a:off x="4800600" y="4800600"/>
              <a:ext cx="76200" cy="11430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904998-B217-4DBA-9125-12F6FDFF5AF0}"/>
                </a:ext>
              </a:extLst>
            </p:cNvPr>
            <p:cNvSpPr txBox="1"/>
            <p:nvPr/>
          </p:nvSpPr>
          <p:spPr>
            <a:xfrm>
              <a:off x="4838701" y="5193268"/>
              <a:ext cx="304799" cy="452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2</a:t>
              </a:r>
            </a:p>
          </p:txBody>
        </p:sp>
      </p:grpSp>
      <p:pic>
        <p:nvPicPr>
          <p:cNvPr id="24" name="Picture 2" descr="Animation of tree rotations taking place.">
            <a:extLst>
              <a:ext uri="{FF2B5EF4-FFF2-40B4-BE49-F238E27FC236}">
                <a16:creationId xmlns:a16="http://schemas.microsoft.com/office/drawing/2014/main" id="{E1E8137D-BAE9-45AA-9396-008C4F2262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670" y="4239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45411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7" name="Straight Connector 6"/>
          <p:cNvCxnSpPr>
            <a:stCxn id="145410" idx="2"/>
            <a:endCxn id="145411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13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45413" idx="0"/>
            <a:endCxn id="145410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05E5EA8-2367-46AD-A9CB-E27AD5C8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AF461-2366-4FB9-9353-0759B9A1B5B0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1090911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02E5B966-1B52-42E5-91B3-FCBCC772C51F}"/>
              </a:ext>
            </a:extLst>
          </p:cNvPr>
          <p:cNvSpPr/>
          <p:nvPr/>
        </p:nvSpPr>
        <p:spPr>
          <a:xfrm flipH="1">
            <a:off x="3577374" y="2765986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46434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46435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7" name="Straight Connector 6"/>
          <p:cNvCxnSpPr>
            <a:stCxn id="146434" idx="2"/>
            <a:endCxn id="146435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37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46437" idx="0"/>
            <a:endCxn id="146434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40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46435" idx="2"/>
            <a:endCxn id="146440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603ED15-548F-4FEB-BA9F-9B5C87D6C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43ECD-648E-4658-BA5F-979E02DE6503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138195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17C9FF45-F00A-444F-AB48-402DF844D7BD}"/>
              </a:ext>
            </a:extLst>
          </p:cNvPr>
          <p:cNvSpPr/>
          <p:nvPr/>
        </p:nvSpPr>
        <p:spPr>
          <a:xfrm flipH="1">
            <a:off x="3577374" y="2765986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46434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46435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7" name="Straight Connector 6"/>
          <p:cNvCxnSpPr>
            <a:stCxn id="146434" idx="2"/>
            <a:endCxn id="146435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37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46437" idx="0"/>
            <a:endCxn id="146434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40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46435" idx="2"/>
            <a:endCxn id="146440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5F2BCD0-14F4-4D77-95AD-BA1D5958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3141A-7509-4A3D-9EBB-911CC4AB70FC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2008306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99181DC-0845-414D-805D-C573C2466A7E}"/>
              </a:ext>
            </a:extLst>
          </p:cNvPr>
          <p:cNvSpPr/>
          <p:nvPr/>
        </p:nvSpPr>
        <p:spPr>
          <a:xfrm flipH="1">
            <a:off x="3577374" y="2765986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46434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46435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7" name="Straight Connector 6"/>
          <p:cNvCxnSpPr>
            <a:stCxn id="146434" idx="2"/>
            <a:endCxn id="146435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37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46437" idx="0"/>
            <a:endCxn id="146434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40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46435" idx="2"/>
            <a:endCxn id="146440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865AB8-434E-4CD5-8920-F281C1E0C9BB}"/>
              </a:ext>
            </a:extLst>
          </p:cNvPr>
          <p:cNvSpPr/>
          <p:nvPr/>
        </p:nvSpPr>
        <p:spPr>
          <a:xfrm>
            <a:off x="2286000" y="42672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prstClr val="white"/>
                </a:solidFill>
                <a:latin typeface="Arial"/>
              </a:rPr>
              <a:t>fox</a:t>
            </a:r>
            <a:r>
              <a:rPr lang="en-US" dirty="0">
                <a:solidFill>
                  <a:prstClr val="white"/>
                </a:solidFill>
                <a:latin typeface="Arial"/>
              </a:rPr>
              <a:t>'s parent and its parent's sibling are both red.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Push blackness down from grandparent..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7FE1261-6105-4DBB-8193-94EEA0E54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A1F77-FCD1-4F67-B3BF-272E04483B5B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3711038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51DC2ECC-FB3E-4DC8-80A4-FCC9D50DE167}"/>
              </a:ext>
            </a:extLst>
          </p:cNvPr>
          <p:cNvSpPr/>
          <p:nvPr/>
        </p:nvSpPr>
        <p:spPr>
          <a:xfrm flipH="1">
            <a:off x="3577374" y="2765986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48482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48483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7" name="Straight Connector 6"/>
          <p:cNvCxnSpPr>
            <a:stCxn id="148482" idx="2"/>
            <a:endCxn id="148483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5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48485" idx="0"/>
            <a:endCxn id="148482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8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48483" idx="2"/>
            <a:endCxn id="148488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E6AAF-44B8-4181-B8C0-6FC3DD382352}"/>
              </a:ext>
            </a:extLst>
          </p:cNvPr>
          <p:cNvSpPr/>
          <p:nvPr/>
        </p:nvSpPr>
        <p:spPr>
          <a:xfrm>
            <a:off x="2286000" y="4267200"/>
            <a:ext cx="2590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We can change </a:t>
            </a:r>
            <a:r>
              <a:rPr lang="en-US" i="1" dirty="0">
                <a:solidFill>
                  <a:prstClr val="white"/>
                </a:solidFill>
                <a:latin typeface="Arial"/>
              </a:rPr>
              <a:t>brown</a:t>
            </a:r>
            <a:r>
              <a:rPr lang="en-US" dirty="0">
                <a:solidFill>
                  <a:prstClr val="white"/>
                </a:solidFill>
                <a:latin typeface="Arial"/>
              </a:rPr>
              <a:t>'s color to black and not violate #4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AC8D067-D004-42CB-BB90-90A9E94F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F0A73-1442-408A-A296-B0E818E55BAC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104209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61438AC-7E3A-4CE6-B712-8D7D2BC0B16E}"/>
              </a:ext>
            </a:extLst>
          </p:cNvPr>
          <p:cNvSpPr/>
          <p:nvPr/>
        </p:nvSpPr>
        <p:spPr>
          <a:xfrm flipH="1">
            <a:off x="4055110" y="3304821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51554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51555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7" name="Straight Connector 6"/>
          <p:cNvCxnSpPr>
            <a:stCxn id="151554" idx="2"/>
            <a:endCxn id="151555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57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51557" idx="0"/>
            <a:endCxn id="151554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60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51555" idx="2"/>
            <a:endCxn id="151560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62" name="TextBox 12"/>
          <p:cNvSpPr txBox="1">
            <a:spLocks noChangeArrowheads="1"/>
          </p:cNvSpPr>
          <p:nvPr/>
        </p:nvSpPr>
        <p:spPr bwMode="auto">
          <a:xfrm>
            <a:off x="3879850" y="34559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jumps</a:t>
            </a:r>
          </a:p>
        </p:txBody>
      </p:sp>
      <p:cxnSp>
        <p:nvCxnSpPr>
          <p:cNvPr id="14" name="Straight Connector 13"/>
          <p:cNvCxnSpPr>
            <a:stCxn id="151560" idx="2"/>
            <a:endCxn id="151562" idx="0"/>
          </p:cNvCxnSpPr>
          <p:nvPr/>
        </p:nvCxnSpPr>
        <p:spPr>
          <a:xfrm>
            <a:off x="4032250" y="3297238"/>
            <a:ext cx="49530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E7B28FEB-68A2-4E3D-BA1F-BDC8765A8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5C07D-EF22-4A17-9049-5F0B92738005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2808010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61438AC-7E3A-4CE6-B712-8D7D2BC0B16E}"/>
              </a:ext>
            </a:extLst>
          </p:cNvPr>
          <p:cNvSpPr/>
          <p:nvPr/>
        </p:nvSpPr>
        <p:spPr>
          <a:xfrm flipH="1">
            <a:off x="4055110" y="3304821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51554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51555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7" name="Straight Connector 6"/>
          <p:cNvCxnSpPr>
            <a:stCxn id="151554" idx="2"/>
            <a:endCxn id="151555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57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51557" idx="0"/>
            <a:endCxn id="151554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60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51555" idx="2"/>
            <a:endCxn id="151560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62" name="TextBox 12"/>
          <p:cNvSpPr txBox="1">
            <a:spLocks noChangeArrowheads="1"/>
          </p:cNvSpPr>
          <p:nvPr/>
        </p:nvSpPr>
        <p:spPr bwMode="auto">
          <a:xfrm>
            <a:off x="3879850" y="34559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jumps</a:t>
            </a:r>
          </a:p>
        </p:txBody>
      </p:sp>
      <p:cxnSp>
        <p:nvCxnSpPr>
          <p:cNvPr id="14" name="Straight Connector 13"/>
          <p:cNvCxnSpPr>
            <a:stCxn id="151560" idx="2"/>
            <a:endCxn id="151562" idx="0"/>
          </p:cNvCxnSpPr>
          <p:nvPr/>
        </p:nvCxnSpPr>
        <p:spPr>
          <a:xfrm>
            <a:off x="4032250" y="3297238"/>
            <a:ext cx="49530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A1EED9-B3C1-4CAE-A6CE-E3ECC9540E88}"/>
              </a:ext>
            </a:extLst>
          </p:cNvPr>
          <p:cNvGrpSpPr/>
          <p:nvPr/>
        </p:nvGrpSpPr>
        <p:grpSpPr>
          <a:xfrm>
            <a:off x="2286000" y="2789238"/>
            <a:ext cx="2590800" cy="3154362"/>
            <a:chOff x="1371600" y="2789238"/>
            <a:chExt cx="2590800" cy="31543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1E9A59-426F-42D3-9738-E6A39036E3FE}"/>
                </a:ext>
              </a:extLst>
            </p:cNvPr>
            <p:cNvSpPr/>
            <p:nvPr/>
          </p:nvSpPr>
          <p:spPr>
            <a:xfrm>
              <a:off x="1371600" y="4267200"/>
              <a:ext cx="2590800" cy="1676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Arial"/>
                </a:rPr>
                <a:t>First, rotate so that the child is on the same side of its parent as its parent is to the grandparent</a:t>
              </a:r>
            </a:p>
          </p:txBody>
        </p:sp>
        <p:sp>
          <p:nvSpPr>
            <p:cNvPr id="20" name="Curved Up Arrow 16">
              <a:extLst>
                <a:ext uri="{FF2B5EF4-FFF2-40B4-BE49-F238E27FC236}">
                  <a16:creationId xmlns:a16="http://schemas.microsoft.com/office/drawing/2014/main" id="{88B885C4-2E86-450F-A06E-31C9CF18C618}"/>
                </a:ext>
              </a:extLst>
            </p:cNvPr>
            <p:cNvSpPr/>
            <p:nvPr/>
          </p:nvSpPr>
          <p:spPr>
            <a:xfrm rot="10800000">
              <a:off x="2663825" y="2789238"/>
              <a:ext cx="908050" cy="40481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6" name="Rectangle 21">
            <a:extLst>
              <a:ext uri="{FF2B5EF4-FFF2-40B4-BE49-F238E27FC236}">
                <a16:creationId xmlns:a16="http://schemas.microsoft.com/office/drawing/2014/main" id="{E862FD90-F1A2-4691-B741-3606B475D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FC10F-2BB8-45A0-A7D3-7805C8C10803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22063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B3BA2E5C-4435-4C5E-BDF2-406A33122324}"/>
              </a:ext>
            </a:extLst>
          </p:cNvPr>
          <p:cNvSpPr/>
          <p:nvPr/>
        </p:nvSpPr>
        <p:spPr>
          <a:xfrm flipH="1">
            <a:off x="3574834" y="2804086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55650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55651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7" name="Straight Connector 6"/>
          <p:cNvCxnSpPr>
            <a:stCxn id="155650" idx="2"/>
            <a:endCxn id="155651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653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55653" idx="0"/>
            <a:endCxn id="155650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656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jumps</a:t>
            </a:r>
          </a:p>
        </p:txBody>
      </p:sp>
      <p:cxnSp>
        <p:nvCxnSpPr>
          <p:cNvPr id="11" name="Straight Connector 10"/>
          <p:cNvCxnSpPr>
            <a:stCxn id="155651" idx="2"/>
            <a:endCxn id="155656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658" name="TextBox 12"/>
          <p:cNvSpPr txBox="1">
            <a:spLocks noChangeArrowheads="1"/>
          </p:cNvSpPr>
          <p:nvPr/>
        </p:nvSpPr>
        <p:spPr bwMode="auto">
          <a:xfrm>
            <a:off x="2901950" y="34559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4" name="Straight Connector 13"/>
          <p:cNvCxnSpPr>
            <a:stCxn id="155656" idx="2"/>
            <a:endCxn id="155658" idx="0"/>
          </p:cNvCxnSpPr>
          <p:nvPr/>
        </p:nvCxnSpPr>
        <p:spPr>
          <a:xfrm flipH="1">
            <a:off x="3549650" y="3297238"/>
            <a:ext cx="48260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3F89911-EC17-47A9-A5D4-034A13B97783}"/>
              </a:ext>
            </a:extLst>
          </p:cNvPr>
          <p:cNvGrpSpPr/>
          <p:nvPr/>
        </p:nvGrpSpPr>
        <p:grpSpPr>
          <a:xfrm>
            <a:off x="2286000" y="2060576"/>
            <a:ext cx="2743200" cy="3578225"/>
            <a:chOff x="1371600" y="2060575"/>
            <a:chExt cx="2743200" cy="3578225"/>
          </a:xfrm>
        </p:grpSpPr>
        <p:sp>
          <p:nvSpPr>
            <p:cNvPr id="16" name="Rectangle 15"/>
            <p:cNvSpPr/>
            <p:nvPr/>
          </p:nvSpPr>
          <p:spPr>
            <a:xfrm>
              <a:off x="1371600" y="4267200"/>
              <a:ext cx="25908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Arial"/>
                </a:rPr>
                <a:t>Second, rotate right about </a:t>
              </a:r>
              <a:r>
                <a:rPr lang="en-US" i="1" dirty="0">
                  <a:solidFill>
                    <a:prstClr val="white"/>
                  </a:solidFill>
                  <a:latin typeface="Arial"/>
                </a:rPr>
                <a:t>quick</a:t>
              </a:r>
            </a:p>
          </p:txBody>
        </p:sp>
        <p:sp>
          <p:nvSpPr>
            <p:cNvPr id="17" name="Curved Down Arrow 16"/>
            <p:cNvSpPr/>
            <p:nvPr/>
          </p:nvSpPr>
          <p:spPr>
            <a:xfrm>
              <a:off x="3159125" y="2060575"/>
              <a:ext cx="955675" cy="44132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CB0CB1F5-5DC8-4D1A-B14E-727D0D06B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0055C-3F14-4589-AA4A-21201B777ECA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35011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56675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jumps</a:t>
            </a:r>
          </a:p>
        </p:txBody>
      </p:sp>
      <p:cxnSp>
        <p:nvCxnSpPr>
          <p:cNvPr id="7" name="Straight Connector 6"/>
          <p:cNvCxnSpPr>
            <a:stCxn id="156674" idx="2"/>
            <a:endCxn id="156675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77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56677" idx="0"/>
            <a:endCxn id="156674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80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56675" idx="2"/>
            <a:endCxn id="156680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82" name="TextBox 12"/>
          <p:cNvSpPr txBox="1">
            <a:spLocks noChangeArrowheads="1"/>
          </p:cNvSpPr>
          <p:nvPr/>
        </p:nvSpPr>
        <p:spPr bwMode="auto">
          <a:xfrm>
            <a:off x="4527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14" name="Straight Connector 13"/>
          <p:cNvCxnSpPr>
            <a:stCxn id="156675" idx="2"/>
            <a:endCxn id="156682" idx="0"/>
          </p:cNvCxnSpPr>
          <p:nvPr/>
        </p:nvCxnSpPr>
        <p:spPr>
          <a:xfrm>
            <a:off x="4527550" y="2651126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02DC8A89-ECCF-4136-AFD3-80EF86D9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DF582-3718-4DB0-AF59-4FF88E33AA12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1246079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56675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jumps</a:t>
            </a:r>
          </a:p>
        </p:txBody>
      </p:sp>
      <p:cxnSp>
        <p:nvCxnSpPr>
          <p:cNvPr id="7" name="Straight Connector 6"/>
          <p:cNvCxnSpPr>
            <a:stCxn id="156674" idx="2"/>
            <a:endCxn id="156675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77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56677" idx="0"/>
            <a:endCxn id="156674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80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56675" idx="2"/>
            <a:endCxn id="156680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82" name="TextBox 12"/>
          <p:cNvSpPr txBox="1">
            <a:spLocks noChangeArrowheads="1"/>
          </p:cNvSpPr>
          <p:nvPr/>
        </p:nvSpPr>
        <p:spPr bwMode="auto">
          <a:xfrm>
            <a:off x="4527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14" name="Straight Connector 13"/>
          <p:cNvCxnSpPr>
            <a:stCxn id="156675" idx="2"/>
            <a:endCxn id="156682" idx="0"/>
          </p:cNvCxnSpPr>
          <p:nvPr/>
        </p:nvCxnSpPr>
        <p:spPr>
          <a:xfrm>
            <a:off x="4527550" y="2651126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71D8D3-9DAD-4A63-8703-BE2222993537}"/>
              </a:ext>
            </a:extLst>
          </p:cNvPr>
          <p:cNvGrpSpPr/>
          <p:nvPr/>
        </p:nvGrpSpPr>
        <p:grpSpPr>
          <a:xfrm>
            <a:off x="4032250" y="3297238"/>
            <a:ext cx="1295400" cy="768448"/>
            <a:chOff x="3117850" y="3297238"/>
            <a:chExt cx="1295400" cy="7684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4508E05-AE2B-4E89-958E-28A07CABFC4D}"/>
                </a:ext>
              </a:extLst>
            </p:cNvPr>
            <p:cNvSpPr/>
            <p:nvPr/>
          </p:nvSpPr>
          <p:spPr>
            <a:xfrm flipH="1">
              <a:off x="3304432" y="3395052"/>
              <a:ext cx="886676" cy="67063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anose="020F0502020204030204"/>
                <a:cs typeface="Arial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00705AD-2578-4D45-8BF0-D7614671F252}"/>
                </a:ext>
              </a:extLst>
            </p:cNvPr>
            <p:cNvGrpSpPr/>
            <p:nvPr/>
          </p:nvGrpSpPr>
          <p:grpSpPr>
            <a:xfrm>
              <a:off x="3117850" y="3297238"/>
              <a:ext cx="1295400" cy="620712"/>
              <a:chOff x="3117850" y="3297238"/>
              <a:chExt cx="1295400" cy="620712"/>
            </a:xfrm>
          </p:grpSpPr>
          <p:sp>
            <p:nvSpPr>
              <p:cNvPr id="27" name="TextBox 16">
                <a:extLst>
                  <a:ext uri="{FF2B5EF4-FFF2-40B4-BE49-F238E27FC236}">
                    <a16:creationId xmlns:a16="http://schemas.microsoft.com/office/drawing/2014/main" id="{DD30925D-92FB-4291-835B-8EA12B701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7850" y="3548063"/>
                <a:ext cx="1295400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over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3E2AF47-3465-4774-861B-4DF17C279D0C}"/>
                  </a:ext>
                </a:extLst>
              </p:cNvPr>
              <p:cNvCxnSpPr>
                <a:endCxn id="27" idx="0"/>
              </p:cNvCxnSpPr>
              <p:nvPr/>
            </p:nvCxnSpPr>
            <p:spPr>
              <a:xfrm flipH="1">
                <a:off x="3765550" y="3297238"/>
                <a:ext cx="495300" cy="2508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21">
            <a:extLst>
              <a:ext uri="{FF2B5EF4-FFF2-40B4-BE49-F238E27FC236}">
                <a16:creationId xmlns:a16="http://schemas.microsoft.com/office/drawing/2014/main" id="{33319C19-02E4-4EA3-838F-79B505A27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1E5F0-2AA4-4A91-ABD8-87ACC5348E19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33544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E4955-19FB-4E8E-9A28-1F18CFE2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#40: STL 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A37C7-2DB2-467C-B846-445EA5D3B7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0080" y="1295401"/>
            <a:ext cx="9980296" cy="2057400"/>
          </a:xfrm>
        </p:spPr>
        <p:txBody>
          <a:bodyPr/>
          <a:lstStyle/>
          <a:p>
            <a:r>
              <a:rPr lang="en-US" sz="2000" dirty="0"/>
              <a:t>Recently added algorithms provide more intuitive parameter lists and cleaner interfaces.</a:t>
            </a:r>
          </a:p>
          <a:p>
            <a:r>
              <a:rPr lang="en-US" sz="2000" dirty="0"/>
              <a:t>For example,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copy_if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/>
              <a:t> is a new convenience algorithm that selectively copies every element that satisfies some predicate (</a:t>
            </a:r>
            <a:r>
              <a:rPr lang="en-US" sz="2000" dirty="0" err="1"/>
              <a:t>functor</a:t>
            </a:r>
            <a:r>
              <a:rPr lang="en-US" sz="2000" dirty="0"/>
              <a:t>.)</a:t>
            </a:r>
          </a:p>
          <a:p>
            <a:r>
              <a:rPr lang="en-US" sz="2000" dirty="0"/>
              <a:t>In the following example,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copy_if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/>
              <a:t> copies only the positive numbers from the range [first, last) to result: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9FB39-28DB-49D4-8EDB-7891CB01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73FA4-79A1-404C-9B24-A0D41F23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A853D-A88A-4579-874F-883B61B7D8CF}"/>
              </a:ext>
            </a:extLst>
          </p:cNvPr>
          <p:cNvSpPr txBox="1"/>
          <p:nvPr/>
        </p:nvSpPr>
        <p:spPr>
          <a:xfrm>
            <a:off x="1260899" y="3441680"/>
            <a:ext cx="90914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&lt;algorithm&gt;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 </a:t>
            </a:r>
            <a:r>
              <a:rPr lang="en-US" sz="17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ispositive</a:t>
            </a: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predicate </a:t>
            </a:r>
            <a:r>
              <a:rPr lang="en-US" sz="17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functor</a:t>
            </a:r>
            <a:endParaRPr lang="en-US" sz="17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bool operator()(int </a:t>
            </a:r>
            <a:r>
              <a:rPr lang="en-US" sz="17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const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return </a:t>
            </a:r>
            <a:r>
              <a:rPr lang="en-US" sz="17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0;</a:t>
            </a:r>
            <a:b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first[10] = { 0, -1, -2, 3, 4, -5, -3, 6, 3, -7 };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result[10] = { 0 };            // set all 10 values to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copy_if</a:t>
            </a: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(first, first + 10, result, </a:t>
            </a:r>
            <a:r>
              <a:rPr lang="en-US" sz="17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ispositive</a:t>
            </a:r>
            <a:r>
              <a:rPr lang="en-US" sz="17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9003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98D2CC26-CF51-4C99-AEF1-C6DDC3B59EC7}"/>
              </a:ext>
            </a:extLst>
          </p:cNvPr>
          <p:cNvSpPr/>
          <p:nvPr/>
        </p:nvSpPr>
        <p:spPr>
          <a:xfrm flipH="1">
            <a:off x="4218832" y="3395052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58722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58723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jumps</a:t>
            </a:r>
          </a:p>
        </p:txBody>
      </p:sp>
      <p:cxnSp>
        <p:nvCxnSpPr>
          <p:cNvPr id="7" name="Straight Connector 6"/>
          <p:cNvCxnSpPr>
            <a:stCxn id="158722" idx="2"/>
            <a:endCxn id="158723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25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58725" idx="0"/>
            <a:endCxn id="158722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28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58723" idx="2"/>
            <a:endCxn id="158728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30" name="TextBox 12"/>
          <p:cNvSpPr txBox="1">
            <a:spLocks noChangeArrowheads="1"/>
          </p:cNvSpPr>
          <p:nvPr/>
        </p:nvSpPr>
        <p:spPr bwMode="auto">
          <a:xfrm>
            <a:off x="4527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14" name="Straight Connector 13"/>
          <p:cNvCxnSpPr>
            <a:stCxn id="158723" idx="2"/>
            <a:endCxn id="158730" idx="0"/>
          </p:cNvCxnSpPr>
          <p:nvPr/>
        </p:nvCxnSpPr>
        <p:spPr>
          <a:xfrm>
            <a:off x="4527550" y="2651126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32" name="TextBox 16"/>
          <p:cNvSpPr txBox="1">
            <a:spLocks noChangeArrowheads="1"/>
          </p:cNvSpPr>
          <p:nvPr/>
        </p:nvSpPr>
        <p:spPr bwMode="auto">
          <a:xfrm>
            <a:off x="4032250" y="35480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over</a:t>
            </a:r>
          </a:p>
        </p:txBody>
      </p:sp>
      <p:cxnSp>
        <p:nvCxnSpPr>
          <p:cNvPr id="18" name="Straight Connector 17"/>
          <p:cNvCxnSpPr>
            <a:stCxn id="158730" idx="2"/>
            <a:endCxn id="158732" idx="0"/>
          </p:cNvCxnSpPr>
          <p:nvPr/>
        </p:nvCxnSpPr>
        <p:spPr>
          <a:xfrm flipH="1">
            <a:off x="4679950" y="3297239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86000" y="42672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Change colors of parent and parent's sibling.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C0294A1-904B-41A8-B57E-F35266B59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53171-75A7-4EB2-B0FF-1BF6161EA912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523076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09987F6B-C964-43E1-85A2-8285210A6918}"/>
              </a:ext>
            </a:extLst>
          </p:cNvPr>
          <p:cNvSpPr/>
          <p:nvPr/>
        </p:nvSpPr>
        <p:spPr>
          <a:xfrm flipH="1">
            <a:off x="5181600" y="3395052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60770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60771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jumps</a:t>
            </a:r>
          </a:p>
        </p:txBody>
      </p:sp>
      <p:cxnSp>
        <p:nvCxnSpPr>
          <p:cNvPr id="7" name="Straight Connector 6"/>
          <p:cNvCxnSpPr>
            <a:stCxn id="160770" idx="2"/>
            <a:endCxn id="160771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773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60773" idx="0"/>
            <a:endCxn id="160770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776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60771" idx="2"/>
            <a:endCxn id="160776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778" name="TextBox 12"/>
          <p:cNvSpPr txBox="1">
            <a:spLocks noChangeArrowheads="1"/>
          </p:cNvSpPr>
          <p:nvPr/>
        </p:nvSpPr>
        <p:spPr bwMode="auto">
          <a:xfrm>
            <a:off x="4527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14" name="Straight Connector 13"/>
          <p:cNvCxnSpPr>
            <a:stCxn id="160771" idx="2"/>
            <a:endCxn id="160778" idx="0"/>
          </p:cNvCxnSpPr>
          <p:nvPr/>
        </p:nvCxnSpPr>
        <p:spPr>
          <a:xfrm>
            <a:off x="4527550" y="2651126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780" name="TextBox 16"/>
          <p:cNvSpPr txBox="1">
            <a:spLocks noChangeArrowheads="1"/>
          </p:cNvSpPr>
          <p:nvPr/>
        </p:nvSpPr>
        <p:spPr bwMode="auto">
          <a:xfrm>
            <a:off x="4032250" y="35480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over</a:t>
            </a:r>
          </a:p>
        </p:txBody>
      </p:sp>
      <p:cxnSp>
        <p:nvCxnSpPr>
          <p:cNvPr id="18" name="Straight Connector 17"/>
          <p:cNvCxnSpPr>
            <a:stCxn id="160778" idx="2"/>
            <a:endCxn id="160780" idx="0"/>
          </p:cNvCxnSpPr>
          <p:nvPr/>
        </p:nvCxnSpPr>
        <p:spPr>
          <a:xfrm flipH="1">
            <a:off x="4679950" y="3297239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6000" y="42672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No changes needed</a:t>
            </a:r>
          </a:p>
        </p:txBody>
      </p:sp>
      <p:sp>
        <p:nvSpPr>
          <p:cNvPr id="160783" name="TextBox 18"/>
          <p:cNvSpPr txBox="1">
            <a:spLocks noChangeArrowheads="1"/>
          </p:cNvSpPr>
          <p:nvPr/>
        </p:nvSpPr>
        <p:spPr bwMode="auto">
          <a:xfrm>
            <a:off x="4953000" y="35480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21" name="Straight Connector 20"/>
          <p:cNvCxnSpPr>
            <a:stCxn id="160778" idx="2"/>
            <a:endCxn id="160783" idx="0"/>
          </p:cNvCxnSpPr>
          <p:nvPr/>
        </p:nvCxnSpPr>
        <p:spPr>
          <a:xfrm>
            <a:off x="5175250" y="3297239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07FC9FAC-234D-448C-8430-128F3009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86C05-4AE2-4108-BAA5-5309BDAC7E3D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37940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99D54CD2-2650-40F2-98CE-60A1EC6E3614}"/>
              </a:ext>
            </a:extLst>
          </p:cNvPr>
          <p:cNvSpPr txBox="1"/>
          <p:nvPr/>
        </p:nvSpPr>
        <p:spPr>
          <a:xfrm>
            <a:off x="5551324" y="4821114"/>
            <a:ext cx="4273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 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 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3:	Parent is red and has no uncle (2 rotations for L-R or R-L.)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C49194-B141-490B-A7B7-E44D8BC6E9C6}"/>
              </a:ext>
            </a:extLst>
          </p:cNvPr>
          <p:cNvSpPr/>
          <p:nvPr/>
        </p:nvSpPr>
        <p:spPr>
          <a:xfrm flipH="1">
            <a:off x="3747554" y="3974465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63842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63843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jumps</a:t>
            </a:r>
          </a:p>
        </p:txBody>
      </p:sp>
      <p:cxnSp>
        <p:nvCxnSpPr>
          <p:cNvPr id="7" name="Straight Connector 6"/>
          <p:cNvCxnSpPr>
            <a:stCxn id="163842" idx="2"/>
            <a:endCxn id="163843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5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63845" idx="0"/>
            <a:endCxn id="163842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8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63843" idx="2"/>
            <a:endCxn id="163848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0" name="TextBox 12"/>
          <p:cNvSpPr txBox="1">
            <a:spLocks noChangeArrowheads="1"/>
          </p:cNvSpPr>
          <p:nvPr/>
        </p:nvSpPr>
        <p:spPr bwMode="auto">
          <a:xfrm>
            <a:off x="4527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14" name="Straight Connector 13"/>
          <p:cNvCxnSpPr>
            <a:stCxn id="163843" idx="2"/>
            <a:endCxn id="163850" idx="0"/>
          </p:cNvCxnSpPr>
          <p:nvPr/>
        </p:nvCxnSpPr>
        <p:spPr>
          <a:xfrm>
            <a:off x="4527550" y="2651126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2" name="TextBox 16"/>
          <p:cNvSpPr txBox="1">
            <a:spLocks noChangeArrowheads="1"/>
          </p:cNvSpPr>
          <p:nvPr/>
        </p:nvSpPr>
        <p:spPr bwMode="auto">
          <a:xfrm>
            <a:off x="4032250" y="35480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over</a:t>
            </a:r>
          </a:p>
        </p:txBody>
      </p:sp>
      <p:cxnSp>
        <p:nvCxnSpPr>
          <p:cNvPr id="18" name="Straight Connector 17"/>
          <p:cNvCxnSpPr>
            <a:stCxn id="163850" idx="2"/>
            <a:endCxn id="163852" idx="0"/>
          </p:cNvCxnSpPr>
          <p:nvPr/>
        </p:nvCxnSpPr>
        <p:spPr>
          <a:xfrm flipH="1">
            <a:off x="4679950" y="3297239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4" name="TextBox 18"/>
          <p:cNvSpPr txBox="1">
            <a:spLocks noChangeArrowheads="1"/>
          </p:cNvSpPr>
          <p:nvPr/>
        </p:nvSpPr>
        <p:spPr bwMode="auto">
          <a:xfrm>
            <a:off x="4953000" y="35480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21" name="Straight Connector 20"/>
          <p:cNvCxnSpPr>
            <a:stCxn id="163850" idx="2"/>
            <a:endCxn id="163854" idx="0"/>
          </p:cNvCxnSpPr>
          <p:nvPr/>
        </p:nvCxnSpPr>
        <p:spPr>
          <a:xfrm>
            <a:off x="5175250" y="3297239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6" name="TextBox 21"/>
          <p:cNvSpPr txBox="1">
            <a:spLocks noChangeArrowheads="1"/>
          </p:cNvSpPr>
          <p:nvPr/>
        </p:nvSpPr>
        <p:spPr bwMode="auto">
          <a:xfrm>
            <a:off x="3536950" y="41370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lazy</a:t>
            </a:r>
          </a:p>
        </p:txBody>
      </p:sp>
      <p:cxnSp>
        <p:nvCxnSpPr>
          <p:cNvPr id="23" name="Straight Connector 22"/>
          <p:cNvCxnSpPr>
            <a:stCxn id="163852" idx="2"/>
            <a:endCxn id="163856" idx="0"/>
          </p:cNvCxnSpPr>
          <p:nvPr/>
        </p:nvCxnSpPr>
        <p:spPr>
          <a:xfrm flipH="1">
            <a:off x="4184650" y="3917951"/>
            <a:ext cx="495300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0E3276-2CA0-4BA7-9BE6-9E8BFDCBB459}"/>
              </a:ext>
            </a:extLst>
          </p:cNvPr>
          <p:cNvSpPr/>
          <p:nvPr/>
        </p:nvSpPr>
        <p:spPr>
          <a:xfrm>
            <a:off x="1689100" y="4976812"/>
            <a:ext cx="2590800" cy="152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Change colors.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16874C9-3486-4078-9CB7-196101A14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45838-3092-47ED-B0AA-AF0C5246785D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3271781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6FC49194-B141-490B-A7B7-E44D8BC6E9C6}"/>
              </a:ext>
            </a:extLst>
          </p:cNvPr>
          <p:cNvSpPr/>
          <p:nvPr/>
        </p:nvSpPr>
        <p:spPr>
          <a:xfrm flipH="1">
            <a:off x="3747554" y="3974465"/>
            <a:ext cx="886676" cy="670634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63842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brown</a:t>
            </a:r>
          </a:p>
        </p:txBody>
      </p:sp>
      <p:sp>
        <p:nvSpPr>
          <p:cNvPr id="163843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jumps</a:t>
            </a:r>
          </a:p>
        </p:txBody>
      </p:sp>
      <p:cxnSp>
        <p:nvCxnSpPr>
          <p:cNvPr id="7" name="Straight Connector 6"/>
          <p:cNvCxnSpPr>
            <a:stCxn id="163842" idx="2"/>
            <a:endCxn id="163843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5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0" name="Straight Connector 9"/>
          <p:cNvCxnSpPr>
            <a:stCxn id="163845" idx="0"/>
            <a:endCxn id="163842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8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11" name="Straight Connector 10"/>
          <p:cNvCxnSpPr>
            <a:stCxn id="163843" idx="2"/>
            <a:endCxn id="163848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0" name="TextBox 12"/>
          <p:cNvSpPr txBox="1">
            <a:spLocks noChangeArrowheads="1"/>
          </p:cNvSpPr>
          <p:nvPr/>
        </p:nvSpPr>
        <p:spPr bwMode="auto">
          <a:xfrm>
            <a:off x="4527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14" name="Straight Connector 13"/>
          <p:cNvCxnSpPr>
            <a:stCxn id="163843" idx="2"/>
            <a:endCxn id="163850" idx="0"/>
          </p:cNvCxnSpPr>
          <p:nvPr/>
        </p:nvCxnSpPr>
        <p:spPr>
          <a:xfrm>
            <a:off x="4527550" y="2651126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2" name="TextBox 16"/>
          <p:cNvSpPr txBox="1">
            <a:spLocks noChangeArrowheads="1"/>
          </p:cNvSpPr>
          <p:nvPr/>
        </p:nvSpPr>
        <p:spPr bwMode="auto">
          <a:xfrm>
            <a:off x="4032250" y="35480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over</a:t>
            </a:r>
          </a:p>
        </p:txBody>
      </p:sp>
      <p:cxnSp>
        <p:nvCxnSpPr>
          <p:cNvPr id="18" name="Straight Connector 17"/>
          <p:cNvCxnSpPr>
            <a:stCxn id="163850" idx="2"/>
            <a:endCxn id="163852" idx="0"/>
          </p:cNvCxnSpPr>
          <p:nvPr/>
        </p:nvCxnSpPr>
        <p:spPr>
          <a:xfrm flipH="1">
            <a:off x="4679950" y="3297239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4" name="TextBox 18"/>
          <p:cNvSpPr txBox="1">
            <a:spLocks noChangeArrowheads="1"/>
          </p:cNvSpPr>
          <p:nvPr/>
        </p:nvSpPr>
        <p:spPr bwMode="auto">
          <a:xfrm>
            <a:off x="4953000" y="35480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21" name="Straight Connector 20"/>
          <p:cNvCxnSpPr>
            <a:stCxn id="163850" idx="2"/>
            <a:endCxn id="163854" idx="0"/>
          </p:cNvCxnSpPr>
          <p:nvPr/>
        </p:nvCxnSpPr>
        <p:spPr>
          <a:xfrm>
            <a:off x="5175250" y="3297239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6" name="TextBox 21"/>
          <p:cNvSpPr txBox="1">
            <a:spLocks noChangeArrowheads="1"/>
          </p:cNvSpPr>
          <p:nvPr/>
        </p:nvSpPr>
        <p:spPr bwMode="auto">
          <a:xfrm>
            <a:off x="3536950" y="41370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lazy</a:t>
            </a:r>
          </a:p>
        </p:txBody>
      </p:sp>
      <p:cxnSp>
        <p:nvCxnSpPr>
          <p:cNvPr id="23" name="Straight Connector 22"/>
          <p:cNvCxnSpPr>
            <a:stCxn id="163852" idx="2"/>
            <a:endCxn id="163856" idx="0"/>
          </p:cNvCxnSpPr>
          <p:nvPr/>
        </p:nvCxnSpPr>
        <p:spPr>
          <a:xfrm flipH="1">
            <a:off x="4184650" y="3917951"/>
            <a:ext cx="495300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sp>
        <p:nvSpPr>
          <p:cNvPr id="30" name="Curved Up Arrow 19">
            <a:extLst>
              <a:ext uri="{FF2B5EF4-FFF2-40B4-BE49-F238E27FC236}">
                <a16:creationId xmlns:a16="http://schemas.microsoft.com/office/drawing/2014/main" id="{7461090E-0F97-4ABE-B54E-356F6EB4D35D}"/>
              </a:ext>
            </a:extLst>
          </p:cNvPr>
          <p:cNvSpPr/>
          <p:nvPr/>
        </p:nvSpPr>
        <p:spPr>
          <a:xfrm rot="10800000">
            <a:off x="3032125" y="1479550"/>
            <a:ext cx="1060450" cy="406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0E3276-2CA0-4BA7-9BE6-9E8BFDCBB459}"/>
              </a:ext>
            </a:extLst>
          </p:cNvPr>
          <p:cNvSpPr/>
          <p:nvPr/>
        </p:nvSpPr>
        <p:spPr>
          <a:xfrm>
            <a:off x="1689100" y="4976813"/>
            <a:ext cx="2590800" cy="152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prstClr val="white"/>
                </a:solidFill>
                <a:latin typeface="Arial"/>
              </a:rPr>
              <a:t>lazy</a:t>
            </a:r>
            <a:r>
              <a:rPr lang="en-US" dirty="0">
                <a:solidFill>
                  <a:prstClr val="white"/>
                </a:solidFill>
                <a:latin typeface="Arial"/>
              </a:rPr>
              <a:t> is OK, but </a:t>
            </a:r>
            <a:r>
              <a:rPr lang="en-US" i="1" dirty="0">
                <a:solidFill>
                  <a:prstClr val="white"/>
                </a:solidFill>
                <a:latin typeface="Arial"/>
              </a:rPr>
              <a:t>jumps</a:t>
            </a:r>
            <a:r>
              <a:rPr lang="en-US" dirty="0">
                <a:solidFill>
                  <a:prstClr val="white"/>
                </a:solidFill>
                <a:latin typeface="Arial"/>
              </a:rPr>
              <a:t> violates Rule #3.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Only one rotation is needed.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DE94F7E5-22D1-43CE-B5E5-18C82FB9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7BD99-E194-4A5D-B57B-A350C5E9DEB6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39938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Box 3"/>
          <p:cNvSpPr txBox="1">
            <a:spLocks noChangeArrowheads="1"/>
          </p:cNvSpPr>
          <p:nvPr/>
        </p:nvSpPr>
        <p:spPr bwMode="auto">
          <a:xfrm>
            <a:off x="2971800" y="1655764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jumps</a:t>
            </a:r>
          </a:p>
        </p:txBody>
      </p:sp>
      <p:sp>
        <p:nvSpPr>
          <p:cNvPr id="165891" name="TextBox 4"/>
          <p:cNvSpPr txBox="1">
            <a:spLocks noChangeArrowheads="1"/>
          </p:cNvSpPr>
          <p:nvPr/>
        </p:nvSpPr>
        <p:spPr bwMode="auto">
          <a:xfrm>
            <a:off x="387985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quick</a:t>
            </a:r>
          </a:p>
        </p:txBody>
      </p:sp>
      <p:cxnSp>
        <p:nvCxnSpPr>
          <p:cNvPr id="7" name="Straight Connector 6"/>
          <p:cNvCxnSpPr>
            <a:stCxn id="165890" idx="2"/>
            <a:endCxn id="165891" idx="0"/>
          </p:cNvCxnSpPr>
          <p:nvPr/>
        </p:nvCxnSpPr>
        <p:spPr>
          <a:xfrm>
            <a:off x="36195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893" name="TextBox 7"/>
          <p:cNvSpPr txBox="1">
            <a:spLocks noChangeArrowheads="1"/>
          </p:cNvSpPr>
          <p:nvPr/>
        </p:nvSpPr>
        <p:spPr bwMode="auto">
          <a:xfrm>
            <a:off x="2057400" y="228123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brown</a:t>
            </a:r>
          </a:p>
        </p:txBody>
      </p:sp>
      <p:cxnSp>
        <p:nvCxnSpPr>
          <p:cNvPr id="10" name="Straight Connector 9"/>
          <p:cNvCxnSpPr>
            <a:stCxn id="165893" idx="0"/>
            <a:endCxn id="165890" idx="2"/>
          </p:cNvCxnSpPr>
          <p:nvPr/>
        </p:nvCxnSpPr>
        <p:spPr>
          <a:xfrm flipV="1">
            <a:off x="27051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896" name="TextBox 8"/>
          <p:cNvSpPr txBox="1">
            <a:spLocks noChangeArrowheads="1"/>
          </p:cNvSpPr>
          <p:nvPr/>
        </p:nvSpPr>
        <p:spPr bwMode="auto">
          <a:xfrm>
            <a:off x="3384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over</a:t>
            </a:r>
          </a:p>
        </p:txBody>
      </p:sp>
      <p:cxnSp>
        <p:nvCxnSpPr>
          <p:cNvPr id="11" name="Straight Connector 10"/>
          <p:cNvCxnSpPr>
            <a:stCxn id="165891" idx="2"/>
            <a:endCxn id="165896" idx="0"/>
          </p:cNvCxnSpPr>
          <p:nvPr/>
        </p:nvCxnSpPr>
        <p:spPr>
          <a:xfrm flipH="1">
            <a:off x="4032250" y="2651126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898" name="TextBox 12"/>
          <p:cNvSpPr txBox="1">
            <a:spLocks noChangeArrowheads="1"/>
          </p:cNvSpPr>
          <p:nvPr/>
        </p:nvSpPr>
        <p:spPr bwMode="auto">
          <a:xfrm>
            <a:off x="45275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4" name="Straight Connector 13"/>
          <p:cNvCxnSpPr>
            <a:stCxn id="165891" idx="2"/>
            <a:endCxn id="165898" idx="0"/>
          </p:cNvCxnSpPr>
          <p:nvPr/>
        </p:nvCxnSpPr>
        <p:spPr>
          <a:xfrm>
            <a:off x="4527550" y="2651126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00" name="TextBox 16"/>
          <p:cNvSpPr txBox="1">
            <a:spLocks noChangeArrowheads="1"/>
          </p:cNvSpPr>
          <p:nvPr/>
        </p:nvSpPr>
        <p:spPr bwMode="auto">
          <a:xfrm>
            <a:off x="1463675" y="29019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</a:p>
        </p:txBody>
      </p:sp>
      <p:cxnSp>
        <p:nvCxnSpPr>
          <p:cNvPr id="18" name="Straight Connector 17"/>
          <p:cNvCxnSpPr>
            <a:endCxn id="165900" idx="0"/>
          </p:cNvCxnSpPr>
          <p:nvPr/>
        </p:nvCxnSpPr>
        <p:spPr>
          <a:xfrm flipH="1">
            <a:off x="2111375" y="2651126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02" name="TextBox 18"/>
          <p:cNvSpPr txBox="1">
            <a:spLocks noChangeArrowheads="1"/>
          </p:cNvSpPr>
          <p:nvPr/>
        </p:nvSpPr>
        <p:spPr bwMode="auto">
          <a:xfrm>
            <a:off x="2384425" y="29019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fox</a:t>
            </a:r>
          </a:p>
        </p:txBody>
      </p:sp>
      <p:cxnSp>
        <p:nvCxnSpPr>
          <p:cNvPr id="21" name="Straight Connector 20"/>
          <p:cNvCxnSpPr>
            <a:endCxn id="165902" idx="0"/>
          </p:cNvCxnSpPr>
          <p:nvPr/>
        </p:nvCxnSpPr>
        <p:spPr>
          <a:xfrm>
            <a:off x="2606675" y="2651126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04" name="TextBox 21"/>
          <p:cNvSpPr txBox="1">
            <a:spLocks noChangeArrowheads="1"/>
          </p:cNvSpPr>
          <p:nvPr/>
        </p:nvSpPr>
        <p:spPr bwMode="auto">
          <a:xfrm>
            <a:off x="3194050" y="3532189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lazy</a:t>
            </a:r>
          </a:p>
        </p:txBody>
      </p:sp>
      <p:cxnSp>
        <p:nvCxnSpPr>
          <p:cNvPr id="23" name="Straight Connector 22"/>
          <p:cNvCxnSpPr>
            <a:stCxn id="165896" idx="2"/>
            <a:endCxn id="165904" idx="0"/>
          </p:cNvCxnSpPr>
          <p:nvPr/>
        </p:nvCxnSpPr>
        <p:spPr>
          <a:xfrm flipH="1">
            <a:off x="3841750" y="3297238"/>
            <a:ext cx="190500" cy="23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Red-Black Tree 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EAA906-F16C-4606-AA71-E5E872B6A05F}"/>
              </a:ext>
            </a:extLst>
          </p:cNvPr>
          <p:cNvGrpSpPr/>
          <p:nvPr/>
        </p:nvGrpSpPr>
        <p:grpSpPr>
          <a:xfrm>
            <a:off x="2089150" y="3298825"/>
            <a:ext cx="1295400" cy="784142"/>
            <a:chOff x="1174750" y="3298825"/>
            <a:chExt cx="1295400" cy="78414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4469BF-7EC7-4BA3-9184-0D3F5DDC6BB3}"/>
                </a:ext>
              </a:extLst>
            </p:cNvPr>
            <p:cNvSpPr/>
            <p:nvPr/>
          </p:nvSpPr>
          <p:spPr>
            <a:xfrm flipH="1">
              <a:off x="1402080" y="3412333"/>
              <a:ext cx="886676" cy="67063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anose="020F0502020204030204"/>
                <a:cs typeface="Arial" charset="0"/>
              </a:endParaRP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630ADFDC-7347-4BC1-8947-448AC3D5F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750" y="3533775"/>
              <a:ext cx="1295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dog.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69DF1E-8389-4F04-9773-20DA7E9C8ABD}"/>
                </a:ext>
              </a:extLst>
            </p:cNvPr>
            <p:cNvCxnSpPr>
              <a:endCxn id="24" idx="0"/>
            </p:cNvCxnSpPr>
            <p:nvPr/>
          </p:nvCxnSpPr>
          <p:spPr>
            <a:xfrm flipH="1">
              <a:off x="1822450" y="3298825"/>
              <a:ext cx="190500" cy="234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FC91C28-B77C-41C6-AE18-4D80E9867B59}"/>
              </a:ext>
            </a:extLst>
          </p:cNvPr>
          <p:cNvSpPr/>
          <p:nvPr/>
        </p:nvSpPr>
        <p:spPr>
          <a:xfrm>
            <a:off x="2060576" y="5079143"/>
            <a:ext cx="1819275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The tree is balanced.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64739968-A7CA-4F6E-AC35-6BEFD9860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60" y="1398588"/>
            <a:ext cx="4528104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Invariants:</a:t>
            </a:r>
          </a:p>
          <a:p>
            <a:pPr marL="344488" lvl="1" indent="-344488" fontAlgn="base">
              <a:spcBef>
                <a:spcPts val="60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node is either red or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The root node is always black.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latin typeface="Arial" charset="0"/>
                <a:cs typeface="Arial" charset="0"/>
              </a:rPr>
              <a:t>Every red node must either have zero or two black children.</a:t>
            </a:r>
          </a:p>
          <a:p>
            <a:pPr marL="344488" lvl="1" indent="-344488" fontAlgn="base">
              <a:spcBef>
                <a:spcPct val="0"/>
              </a:spcBef>
              <a:spcAft>
                <a:spcPct val="0"/>
              </a:spcAft>
              <a:buFont typeface="Tw Cen MT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Every root-null path much have the same number of black nodes.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A12B6-1020-4794-9726-9AD7AB235CA4}"/>
              </a:ext>
            </a:extLst>
          </p:cNvPr>
          <p:cNvSpPr txBox="1"/>
          <p:nvPr/>
        </p:nvSpPr>
        <p:spPr>
          <a:xfrm>
            <a:off x="6347160" y="4819200"/>
            <a:ext cx="45281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1:	Parent and uncle are red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(toggle colors.)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Case 2: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(1 rotation for L-L or R-R.)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Case 3:	Parent is red and has no uncle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	(2 rotations for L-R or R-L.)</a:t>
            </a:r>
          </a:p>
        </p:txBody>
      </p:sp>
    </p:spTree>
    <p:extLst>
      <p:ext uri="{BB962C8B-B14F-4D97-AF65-F5344CB8AC3E}">
        <p14:creationId xmlns:p14="http://schemas.microsoft.com/office/powerpoint/2010/main" val="33770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450" y="1447801"/>
            <a:ext cx="7086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7998" y="170156"/>
            <a:ext cx="8398002" cy="731520"/>
          </a:xfrm>
        </p:spPr>
        <p:txBody>
          <a:bodyPr/>
          <a:lstStyle/>
          <a:p>
            <a:r>
              <a:rPr lang="en-US" dirty="0"/>
              <a:t>Red-Black Tree Class Implementation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3DED673-68AA-4B82-9CF6-52F65C88A512}"/>
              </a:ext>
            </a:extLst>
          </p:cNvPr>
          <p:cNvSpPr/>
          <p:nvPr/>
        </p:nvSpPr>
        <p:spPr>
          <a:xfrm>
            <a:off x="4495800" y="2438400"/>
            <a:ext cx="441452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BABC981-64D6-480C-A6BB-0CA4D16AD332}"/>
              </a:ext>
            </a:extLst>
          </p:cNvPr>
          <p:cNvSpPr/>
          <p:nvPr/>
        </p:nvSpPr>
        <p:spPr>
          <a:xfrm>
            <a:off x="4495800" y="2438400"/>
            <a:ext cx="441452" cy="2286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341C0BB-A87D-44E2-A271-D2D8C7E2D0C3}"/>
              </a:ext>
            </a:extLst>
          </p:cNvPr>
          <p:cNvSpPr/>
          <p:nvPr/>
        </p:nvSpPr>
        <p:spPr>
          <a:xfrm>
            <a:off x="4495800" y="2438400"/>
            <a:ext cx="441452" cy="35661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2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Red-Black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0080" y="1295401"/>
            <a:ext cx="9966960" cy="5454359"/>
          </a:xfrm>
        </p:spPr>
        <p:txBody>
          <a:bodyPr/>
          <a:lstStyle/>
          <a:p>
            <a:r>
              <a:rPr lang="en-US" dirty="0"/>
              <a:t>Red-Black tree deletion is a fairly complex process.</a:t>
            </a:r>
          </a:p>
          <a:p>
            <a:pPr lvl="1"/>
            <a:r>
              <a:rPr lang="en-US" dirty="0"/>
              <a:t>As with a BST, if a node is a leaf or only has one child, simply remove it.</a:t>
            </a:r>
          </a:p>
          <a:p>
            <a:pPr lvl="1"/>
            <a:r>
              <a:rPr lang="en-US" dirty="0"/>
              <a:t>Otherwise, exchange the node value with the in-order predecessor value and delete the predecessor node.</a:t>
            </a:r>
          </a:p>
          <a:p>
            <a:r>
              <a:rPr lang="en-US" dirty="0"/>
              <a:t>If the node removed is red, nothing further is done.</a:t>
            </a:r>
          </a:p>
          <a:p>
            <a:r>
              <a:rPr lang="en-US" dirty="0"/>
              <a:t>The problem with a black node deletion is the change of black height in subtrees as deletion of a black node may cause reduced black height in one root to leaf path.</a:t>
            </a:r>
          </a:p>
          <a:p>
            <a:pPr lvl="1"/>
            <a:r>
              <a:rPr lang="en-US" dirty="0"/>
              <a:t>When a black node is deleted and replaced by a black child, the child is marked as double black (which must be converted to a single black.)</a:t>
            </a:r>
          </a:p>
          <a:p>
            <a:pPr lvl="1"/>
            <a:r>
              <a:rPr lang="en-US" dirty="0"/>
              <a:t>If the node removed is black and has a red child, then the red child takes its place and is colored black.</a:t>
            </a:r>
          </a:p>
          <a:p>
            <a:pPr lvl="1"/>
            <a:r>
              <a:rPr lang="en-US" dirty="0"/>
              <a:t>If a black leaf is removed, the black height becomes unbalanced.</a:t>
            </a:r>
          </a:p>
          <a:p>
            <a:r>
              <a:rPr lang="en-US" dirty="0"/>
              <a:t>The book describes other cases at the end of the chapter...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a Red-Black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0080" y="1295401"/>
            <a:ext cx="9966960" cy="5454359"/>
          </a:xfrm>
        </p:spPr>
        <p:txBody>
          <a:bodyPr/>
          <a:lstStyle/>
          <a:p>
            <a:r>
              <a:rPr lang="en-US" dirty="0"/>
              <a:t>Empirical studies show that the average cost of searching a Red-Black tree built from random values is 1.002 log</a:t>
            </a:r>
            <a:r>
              <a:rPr lang="en-US" baseline="-25000" dirty="0"/>
              <a:t>2</a:t>
            </a:r>
            <a:r>
              <a:rPr lang="en-US" dirty="0"/>
              <a:t> n.</a:t>
            </a:r>
          </a:p>
          <a:p>
            <a:pPr lvl="1"/>
            <a:r>
              <a:rPr lang="en-US" sz="1800" dirty="0"/>
              <a:t>Using the three cases, we work our way up the tree and make adjustments as we go.</a:t>
            </a:r>
          </a:p>
          <a:p>
            <a:pPr lvl="1"/>
            <a:r>
              <a:rPr lang="en-US" sz="1800" dirty="0"/>
              <a:t>The upper limit on the height for a Red-Black tree is 2 log</a:t>
            </a:r>
            <a:r>
              <a:rPr lang="en-US" sz="1800" baseline="-25000" dirty="0"/>
              <a:t>2</a:t>
            </a:r>
            <a:r>
              <a:rPr lang="en-US" sz="1800" dirty="0"/>
              <a:t> n + 2 which is still O(log n).</a:t>
            </a:r>
          </a:p>
          <a:p>
            <a:pPr lvl="1"/>
            <a:r>
              <a:rPr lang="en-US" sz="1800" dirty="0"/>
              <a:t>As with AVL trees, the average performance is significantly better than the worst-case performance.</a:t>
            </a:r>
          </a:p>
          <a:p>
            <a:r>
              <a:rPr lang="en-US" dirty="0"/>
              <a:t>In general, red-black trees are more efficient than AVL trees.</a:t>
            </a:r>
          </a:p>
          <a:p>
            <a:pPr lvl="1"/>
            <a:r>
              <a:rPr lang="en-US" sz="1800" dirty="0"/>
              <a:t>There is no need to keep track of depth along each branch, like with AVL trees.</a:t>
            </a:r>
          </a:p>
          <a:p>
            <a:pPr lvl="1"/>
            <a:r>
              <a:rPr lang="en-US" sz="1800" dirty="0"/>
              <a:t>Red-Black trees and AVL trees both give performance close to the performance of a complete binary tree.</a:t>
            </a:r>
          </a:p>
          <a:p>
            <a:pPr lvl="1"/>
            <a:r>
              <a:rPr lang="en-US" sz="1800" dirty="0"/>
              <a:t>Red-Black Trees vs. AVL Trees</a:t>
            </a:r>
          </a:p>
          <a:p>
            <a:pPr lvl="2"/>
            <a:r>
              <a:rPr lang="en-US" dirty="0"/>
              <a:t>Insertion and removal are faster for Red-Black trees.</a:t>
            </a:r>
          </a:p>
          <a:p>
            <a:pPr lvl="2"/>
            <a:r>
              <a:rPr lang="en-US" dirty="0"/>
              <a:t>Retrieval is faster for AVL trees.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6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38CE44-5140-4433-84D3-9EC14D45C094}"/>
              </a:ext>
            </a:extLst>
          </p:cNvPr>
          <p:cNvSpPr txBox="1"/>
          <p:nvPr/>
        </p:nvSpPr>
        <p:spPr>
          <a:xfrm>
            <a:off x="1164771" y="4972051"/>
            <a:ext cx="84973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void swap(size_t x, size_t 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T temp = </a:t>
            </a:r>
            <a:r>
              <a:rPr lang="en-US" sz="13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sort_array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_[x];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3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sort_array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_[x] = </a:t>
            </a:r>
            <a:r>
              <a:rPr lang="en-US" sz="13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sort_array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_[y];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3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sort_array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_[y] = temp;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3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++exchanges_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return;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6AF55-9C10-4037-A7F5-67906443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9BF81-0E5E-4ABB-8AC1-2C0A88F9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62EE6-38D6-499A-897F-ACCD1FC1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0D774-1D46-483D-A4B4-77680AA05584}"/>
              </a:ext>
            </a:extLst>
          </p:cNvPr>
          <p:cNvSpPr txBox="1"/>
          <p:nvPr/>
        </p:nvSpPr>
        <p:spPr>
          <a:xfrm>
            <a:off x="1164771" y="2633590"/>
            <a:ext cx="849738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size_t bubble_sort3(size_t first, size_t last)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size_t middle = first + (last - first) /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if </a:t>
            </a:r>
            <a:r>
              <a:rPr lang="en-US" sz="13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(++comparisons_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&amp;&amp; (</a:t>
            </a:r>
            <a:r>
              <a:rPr lang="en-US" sz="13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sort_array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_[middle] &lt; </a:t>
            </a:r>
            <a:r>
              <a:rPr lang="en-US" sz="13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sort_array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_[first]))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swap(first, middle);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if (</a:t>
            </a:r>
            <a:r>
              <a:rPr lang="en-US" sz="13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++comparisons_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&amp;&amp; (</a:t>
            </a:r>
            <a:r>
              <a:rPr lang="en-US" sz="13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sort_array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_[last - 1] &lt; </a:t>
            </a:r>
            <a:r>
              <a:rPr lang="en-US" sz="13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sort_array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_[middle]))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swap(middle, last - 1);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if (</a:t>
            </a:r>
            <a:r>
              <a:rPr lang="en-US" sz="13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++comparisons_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&amp;&amp; (</a:t>
            </a:r>
            <a:r>
              <a:rPr lang="en-US" sz="13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sort_array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_[middle] &lt; </a:t>
            </a:r>
            <a:r>
              <a:rPr lang="en-US" sz="13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sort_array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_[first]))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swap(first, middle);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return middle;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D10F-CBAF-43A1-B05E-0621D22C7AC7}"/>
              </a:ext>
            </a:extLst>
          </p:cNvPr>
          <p:cNvSpPr txBox="1"/>
          <p:nvPr/>
        </p:nvSpPr>
        <p:spPr>
          <a:xfrm>
            <a:off x="1164771" y="1295400"/>
            <a:ext cx="84973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virtual int </a:t>
            </a:r>
            <a:r>
              <a:rPr lang="en-US" sz="13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medianOfThree</a:t>
            </a: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(size_t left, size_t right)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if ((left &gt;= right) || (left &gt; size_) || (right &gt; size_) || (size_ == 0))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return -1;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return bubble_sort3(left, right);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13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11.3, pgs. 643-656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rial"/>
              </a:rPr>
              <a:t>11.3 Red-Black Trees</a:t>
            </a:r>
          </a:p>
          <a:p>
            <a:pPr algn="ctr"/>
            <a:r>
              <a:rPr lang="en-US" sz="2400" dirty="0">
                <a:latin typeface="Arial"/>
              </a:rPr>
              <a:t>Insertion into a Red-Black Tree</a:t>
            </a:r>
          </a:p>
          <a:p>
            <a:pPr algn="ctr"/>
            <a:r>
              <a:rPr lang="en-US" sz="2400" dirty="0">
                <a:latin typeface="Arial"/>
              </a:rPr>
              <a:t>Removal from a Red-Black Tree</a:t>
            </a:r>
          </a:p>
          <a:p>
            <a:pPr algn="ctr"/>
            <a:r>
              <a:rPr lang="en-US" sz="2400" dirty="0">
                <a:latin typeface="Arial"/>
              </a:rPr>
              <a:t>Performance of a Red-Black Tree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1462C-D640-45B3-901B-F425AA5C3674}" type="slidenum">
              <a:rPr lang="en-US">
                <a:solidFill>
                  <a:srgbClr val="DEDED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DEDEDE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981200"/>
            <a:ext cx="2600325" cy="272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28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0080" y="1295400"/>
            <a:ext cx="9856318" cy="5257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Red-Black</a:t>
            </a:r>
            <a:r>
              <a:rPr lang="en-US" i="1" dirty="0"/>
              <a:t> tree is a </a:t>
            </a:r>
            <a:r>
              <a:rPr lang="en-US" dirty="0"/>
              <a:t>special case of a B-Tree developed by Rudolf Bayer and late refined by Leo </a:t>
            </a:r>
            <a:r>
              <a:rPr lang="en-US" dirty="0" err="1"/>
              <a:t>Guibas</a:t>
            </a:r>
            <a:r>
              <a:rPr lang="en-US" dirty="0"/>
              <a:t> and Robert Sedgewick.</a:t>
            </a:r>
          </a:p>
          <a:p>
            <a:r>
              <a:rPr lang="en-US" dirty="0"/>
              <a:t>Properties of a </a:t>
            </a:r>
            <a:r>
              <a:rPr lang="en-US" i="1" dirty="0">
                <a:solidFill>
                  <a:srgbClr val="FF0000"/>
                </a:solidFill>
              </a:rPr>
              <a:t>Red-Black</a:t>
            </a:r>
            <a:r>
              <a:rPr lang="en-US" i="1" dirty="0"/>
              <a:t> tree include:</a:t>
            </a:r>
            <a:endParaRPr lang="en-US" dirty="0"/>
          </a:p>
          <a:p>
            <a:pPr lvl="1"/>
            <a:r>
              <a:rPr lang="en-US" dirty="0"/>
              <a:t>Each node of the binary tree has an extra bit (red or black) which are used to ensure the tree remains approximately balanced during insertions and deletions.</a:t>
            </a:r>
          </a:p>
          <a:p>
            <a:pPr lvl="1"/>
            <a:r>
              <a:rPr lang="en-US" dirty="0"/>
              <a:t>Balance is preserved by always satisfying certain properties, which collectively constrain how unbalanced the tree can become in the worst case.</a:t>
            </a:r>
          </a:p>
          <a:p>
            <a:pPr lvl="1"/>
            <a:r>
              <a:rPr lang="en-US" dirty="0"/>
              <a:t>When the tree is modified, the new tree is efficiently rearranged and repainted to restore the coloring properties. </a:t>
            </a:r>
          </a:p>
          <a:p>
            <a:pPr lvl="1"/>
            <a:r>
              <a:rPr lang="en-US" dirty="0"/>
              <a:t>The balancing of a </a:t>
            </a:r>
            <a:r>
              <a:rPr lang="en-US" i="1" dirty="0">
                <a:solidFill>
                  <a:srgbClr val="FF0000"/>
                </a:solidFill>
              </a:rPr>
              <a:t>Red-Black</a:t>
            </a:r>
            <a:r>
              <a:rPr lang="en-US" dirty="0"/>
              <a:t> tree is not perfect, but it is good enough to guarantee searching in O(log n) time.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</a:t>
            </a:r>
          </a:p>
        </p:txBody>
      </p:sp>
    </p:spTree>
    <p:extLst>
      <p:ext uri="{BB962C8B-B14F-4D97-AF65-F5344CB8AC3E}">
        <p14:creationId xmlns:p14="http://schemas.microsoft.com/office/powerpoint/2010/main" val="22066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0080" y="1295400"/>
            <a:ext cx="5831923" cy="2743200"/>
          </a:xfrm>
        </p:spPr>
        <p:txBody>
          <a:bodyPr/>
          <a:lstStyle/>
          <a:p>
            <a:pPr eaLnBrk="1" hangingPunct="1"/>
            <a:r>
              <a:rPr lang="en-US" dirty="0"/>
              <a:t>A Red-Black tree maintains the following invariants:</a:t>
            </a:r>
          </a:p>
          <a:p>
            <a:pPr marL="798513" lvl="1" indent="-341313"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dirty="0"/>
              <a:t>Every node is either red or black.</a:t>
            </a:r>
          </a:p>
          <a:p>
            <a:pPr marL="798513" lvl="1" indent="-341313"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dirty="0"/>
              <a:t>The root node is always black.</a:t>
            </a:r>
          </a:p>
          <a:p>
            <a:pPr marL="798513" lvl="1" indent="-341313"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dirty="0"/>
              <a:t>Every red node must either have zero or two black children.</a:t>
            </a:r>
          </a:p>
          <a:p>
            <a:pPr marL="798513" lvl="1" indent="-341313"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dirty="0"/>
              <a:t>Every root-null path much have the same number of black nodes.</a:t>
            </a:r>
          </a:p>
          <a:p>
            <a:pPr eaLnBrk="1" hangingPunct="1"/>
            <a:endParaRPr lang="en-US" dirty="0"/>
          </a:p>
        </p:txBody>
      </p:sp>
      <p:grpSp>
        <p:nvGrpSpPr>
          <p:cNvPr id="96259" name="Group 21"/>
          <p:cNvGrpSpPr>
            <a:grpSpLocks/>
          </p:cNvGrpSpPr>
          <p:nvPr/>
        </p:nvGrpSpPr>
        <p:grpSpPr bwMode="auto">
          <a:xfrm>
            <a:off x="7414079" y="1782763"/>
            <a:ext cx="2330450" cy="3060700"/>
            <a:chOff x="5759450" y="1782233"/>
            <a:chExt cx="2330450" cy="3060700"/>
          </a:xfrm>
        </p:grpSpPr>
        <p:sp>
          <p:nvSpPr>
            <p:cNvPr id="24" name="Oval 23"/>
            <p:cNvSpPr/>
            <p:nvPr/>
          </p:nvSpPr>
          <p:spPr>
            <a:xfrm>
              <a:off x="6978650" y="1782233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"/>
                </a:rPr>
                <a:t>11</a:t>
              </a:r>
            </a:p>
          </p:txBody>
        </p:sp>
        <p:grpSp>
          <p:nvGrpSpPr>
            <p:cNvPr id="96261" name="Group 17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41" name="Oval 5"/>
              <p:cNvSpPr/>
              <p:nvPr/>
            </p:nvSpPr>
            <p:spPr>
              <a:xfrm>
                <a:off x="6324600" y="2286529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Arial"/>
                  </a:rPr>
                  <a:t>2</a:t>
                </a:r>
              </a:p>
            </p:txBody>
          </p:sp>
          <p:sp>
            <p:nvSpPr>
              <p:cNvPr id="42" name="Oval 6"/>
              <p:cNvSpPr/>
              <p:nvPr/>
            </p:nvSpPr>
            <p:spPr>
              <a:xfrm>
                <a:off x="7467600" y="228652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Arial"/>
                  </a:rPr>
                  <a:t>14</a:t>
                </a:r>
              </a:p>
            </p:txBody>
          </p:sp>
        </p:grpSp>
        <p:grpSp>
          <p:nvGrpSpPr>
            <p:cNvPr id="96262" name="Group 18"/>
            <p:cNvGrpSpPr>
              <a:grpSpLocks/>
            </p:cNvGrpSpPr>
            <p:nvPr/>
          </p:nvGrpSpPr>
          <p:grpSpPr bwMode="auto">
            <a:xfrm>
              <a:off x="6451600" y="4309533"/>
              <a:ext cx="1638300" cy="533400"/>
              <a:chOff x="6426200" y="4000500"/>
              <a:chExt cx="1638300" cy="5334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4262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Arial"/>
                  </a:rPr>
                  <a:t>5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5311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Arial"/>
                  </a:rPr>
                  <a:t>8</a:t>
                </a:r>
              </a:p>
            </p:txBody>
          </p:sp>
        </p:grpSp>
        <p:grpSp>
          <p:nvGrpSpPr>
            <p:cNvPr id="96263" name="Group 2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9342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Arial"/>
                  </a:rPr>
                  <a:t>7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7150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Arial"/>
                  </a:rPr>
                  <a:t>1</a:t>
                </a:r>
              </a:p>
            </p:txBody>
          </p:sp>
        </p:grpSp>
        <p:cxnSp>
          <p:nvCxnSpPr>
            <p:cNvPr id="30" name="Straight Connector 29"/>
            <p:cNvCxnSpPr>
              <a:stCxn id="24" idx="3"/>
            </p:cNvCxnSpPr>
            <p:nvPr/>
          </p:nvCxnSpPr>
          <p:spPr>
            <a:xfrm flipH="1">
              <a:off x="6635750" y="2237845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4" idx="5"/>
            </p:cNvCxnSpPr>
            <p:nvPr/>
          </p:nvCxnSpPr>
          <p:spPr>
            <a:xfrm>
              <a:off x="7434263" y="2237845"/>
              <a:ext cx="3444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026150" y="3079220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824663" y="307922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718300" y="3922183"/>
              <a:ext cx="33813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34263" y="3922183"/>
              <a:ext cx="38893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518455" y="4005264"/>
            <a:ext cx="671554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Height is determined by counting only black nodes.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A Red-Black tree is always balanced because the root node’s left and right subtrees must be the same height.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Red-Black tress are mostly balanced.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Worst cast, red nodes can make one side double the height of the other side.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1123" y="5233312"/>
            <a:ext cx="2678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Is this an AVL tree?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Is this a Red-Black tree?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AEB7CB-21B1-4F13-9EC0-DA9E986E0A72}"/>
              </a:ext>
            </a:extLst>
          </p:cNvPr>
          <p:cNvGrpSpPr/>
          <p:nvPr/>
        </p:nvGrpSpPr>
        <p:grpSpPr>
          <a:xfrm>
            <a:off x="7043224" y="1597396"/>
            <a:ext cx="3461718" cy="490166"/>
            <a:chOff x="5483368" y="3562970"/>
            <a:chExt cx="3461718" cy="490166"/>
          </a:xfrm>
        </p:grpSpPr>
        <p:sp>
          <p:nvSpPr>
            <p:cNvPr id="26" name="Callout: Line 25">
              <a:extLst>
                <a:ext uri="{FF2B5EF4-FFF2-40B4-BE49-F238E27FC236}">
                  <a16:creationId xmlns:a16="http://schemas.microsoft.com/office/drawing/2014/main" id="{EBCD38CA-A03E-4C9D-B558-0361B7E0B6A4}"/>
                </a:ext>
              </a:extLst>
            </p:cNvPr>
            <p:cNvSpPr/>
            <p:nvPr/>
          </p:nvSpPr>
          <p:spPr>
            <a:xfrm>
              <a:off x="5483368" y="3562970"/>
              <a:ext cx="1148025" cy="490166"/>
            </a:xfrm>
            <a:prstGeom prst="borderCallout1">
              <a:avLst>
                <a:gd name="adj1" fmla="val 101160"/>
                <a:gd name="adj2" fmla="val 50190"/>
                <a:gd name="adj3" fmla="val 154132"/>
                <a:gd name="adj4" fmla="val 1192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/>
                </a:rPr>
                <a:t>Height = 4</a:t>
              </a:r>
            </a:p>
          </p:txBody>
        </p:sp>
        <p:sp>
          <p:nvSpPr>
            <p:cNvPr id="27" name="Callout: Line 26">
              <a:extLst>
                <a:ext uri="{FF2B5EF4-FFF2-40B4-BE49-F238E27FC236}">
                  <a16:creationId xmlns:a16="http://schemas.microsoft.com/office/drawing/2014/main" id="{5EF7013A-6025-4536-BA37-BCD228533074}"/>
                </a:ext>
              </a:extLst>
            </p:cNvPr>
            <p:cNvSpPr/>
            <p:nvPr/>
          </p:nvSpPr>
          <p:spPr>
            <a:xfrm>
              <a:off x="7797061" y="3563054"/>
              <a:ext cx="1148025" cy="487589"/>
            </a:xfrm>
            <a:prstGeom prst="borderCallout1">
              <a:avLst>
                <a:gd name="adj1" fmla="val 101160"/>
                <a:gd name="adj2" fmla="val 50190"/>
                <a:gd name="adj3" fmla="val 150958"/>
                <a:gd name="adj4" fmla="val 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/>
                </a:rPr>
                <a:t>Height =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8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 bldLvl="2"/>
      <p:bldP spid="23" grpId="0" build="p"/>
      <p:bldP spid="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524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Which of these trees are 1) AVL and/or Red-Black trees?  Why or why not?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991661" y="874728"/>
            <a:ext cx="2628902" cy="3212637"/>
            <a:chOff x="1905000" y="838200"/>
            <a:chExt cx="1668379" cy="2057400"/>
          </a:xfrm>
          <a:solidFill>
            <a:schemeClr val="bg1"/>
          </a:solidFill>
        </p:grpSpPr>
        <p:cxnSp>
          <p:nvCxnSpPr>
            <p:cNvPr id="30" name="Straight Connector 29"/>
            <p:cNvCxnSpPr>
              <a:stCxn id="26" idx="1"/>
            </p:cNvCxnSpPr>
            <p:nvPr/>
          </p:nvCxnSpPr>
          <p:spPr>
            <a:xfrm flipH="1" flipV="1">
              <a:off x="2546164" y="1690838"/>
              <a:ext cx="165473" cy="334999"/>
            </a:xfrm>
            <a:prstGeom prst="line">
              <a:avLst/>
            </a:prstGeom>
            <a:grpFill/>
            <a:ln w="38100">
              <a:headEnd type="arrow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  <a:stCxn id="23" idx="3"/>
              <a:endCxn id="25" idx="7"/>
            </p:cNvCxnSpPr>
            <p:nvPr/>
          </p:nvCxnSpPr>
          <p:spPr>
            <a:xfrm flipH="1">
              <a:off x="2165163" y="1707964"/>
              <a:ext cx="165473" cy="317873"/>
            </a:xfrm>
            <a:prstGeom prst="line">
              <a:avLst/>
            </a:prstGeom>
            <a:grpFill/>
            <a:ln w="381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2777290" y="838200"/>
              <a:ext cx="304800" cy="3048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20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86000" y="1447800"/>
              <a:ext cx="304800" cy="3048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10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268579" y="14478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40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05000" y="1981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667000" y="1981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2860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cxnSp>
          <p:nvCxnSpPr>
            <p:cNvPr id="28" name="Straight Connector 27"/>
            <p:cNvCxnSpPr>
              <a:stCxn id="22" idx="3"/>
              <a:endCxn id="23" idx="7"/>
            </p:cNvCxnSpPr>
            <p:nvPr/>
          </p:nvCxnSpPr>
          <p:spPr>
            <a:xfrm flipH="1">
              <a:off x="2546163" y="1098363"/>
              <a:ext cx="275764" cy="394074"/>
            </a:xfrm>
            <a:prstGeom prst="line">
              <a:avLst/>
            </a:prstGeom>
            <a:grpFill/>
            <a:ln w="381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3050207" y="1098363"/>
              <a:ext cx="275764" cy="394074"/>
            </a:xfrm>
            <a:prstGeom prst="line">
              <a:avLst/>
            </a:prstGeom>
            <a:grpFill/>
            <a:ln w="38100">
              <a:headEnd type="arrow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1"/>
            </p:cNvCxnSpPr>
            <p:nvPr/>
          </p:nvCxnSpPr>
          <p:spPr>
            <a:xfrm flipH="1" flipV="1">
              <a:off x="2148118" y="2249946"/>
              <a:ext cx="182518" cy="385491"/>
            </a:xfrm>
            <a:prstGeom prst="line">
              <a:avLst/>
            </a:prstGeom>
            <a:grpFill/>
            <a:ln w="38100">
              <a:headEnd type="arrow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id="{66BCFC48-BD4F-4C41-8D0E-7C836A1C229B}"/>
              </a:ext>
            </a:extLst>
          </p:cNvPr>
          <p:cNvGrpSpPr>
            <a:grpSpLocks/>
          </p:cNvGrpSpPr>
          <p:nvPr/>
        </p:nvGrpSpPr>
        <p:grpSpPr bwMode="auto">
          <a:xfrm>
            <a:off x="1210796" y="874728"/>
            <a:ext cx="2125457" cy="2683273"/>
            <a:chOff x="5759450" y="1782233"/>
            <a:chExt cx="2330450" cy="30607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20245E-C41B-4676-9E1B-42217FC9C6B5}"/>
                </a:ext>
              </a:extLst>
            </p:cNvPr>
            <p:cNvSpPr/>
            <p:nvPr/>
          </p:nvSpPr>
          <p:spPr>
            <a:xfrm>
              <a:off x="6978650" y="1782233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Consolas" panose="020B0609020204030204" pitchFamily="49" charset="0"/>
                </a:rPr>
                <a:t>11</a:t>
              </a:r>
            </a:p>
          </p:txBody>
        </p:sp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988B8637-191D-46ED-84D0-EBF2FAAF43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47" name="Oval 5">
                <a:extLst>
                  <a:ext uri="{FF2B5EF4-FFF2-40B4-BE49-F238E27FC236}">
                    <a16:creationId xmlns:a16="http://schemas.microsoft.com/office/drawing/2014/main" id="{7A0DA97F-F0F8-4446-A9EA-02798DAD78C6}"/>
                  </a:ext>
                </a:extLst>
              </p:cNvPr>
              <p:cNvSpPr/>
              <p:nvPr/>
            </p:nvSpPr>
            <p:spPr>
              <a:xfrm>
                <a:off x="6324600" y="2286529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Consolas" panose="020B0609020204030204" pitchFamily="49" charset="0"/>
                  </a:rPr>
                  <a:t>2</a:t>
                </a:r>
              </a:p>
            </p:txBody>
          </p:sp>
          <p:sp>
            <p:nvSpPr>
              <p:cNvPr id="48" name="Oval 6">
                <a:extLst>
                  <a:ext uri="{FF2B5EF4-FFF2-40B4-BE49-F238E27FC236}">
                    <a16:creationId xmlns:a16="http://schemas.microsoft.com/office/drawing/2014/main" id="{957F64A9-6C99-4077-85D4-E27DD28A91A1}"/>
                  </a:ext>
                </a:extLst>
              </p:cNvPr>
              <p:cNvSpPr/>
              <p:nvPr/>
            </p:nvSpPr>
            <p:spPr>
              <a:xfrm>
                <a:off x="7467600" y="228652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35" name="Group 18">
              <a:extLst>
                <a:ext uri="{FF2B5EF4-FFF2-40B4-BE49-F238E27FC236}">
                  <a16:creationId xmlns:a16="http://schemas.microsoft.com/office/drawing/2014/main" id="{9BA99B30-5194-4C87-9670-5876FB130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51600" y="4309533"/>
              <a:ext cx="1638300" cy="533400"/>
              <a:chOff x="6426200" y="4000500"/>
              <a:chExt cx="1638300" cy="5334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00DEC94-1562-4CE1-999E-EEF3195AF1B3}"/>
                  </a:ext>
                </a:extLst>
              </p:cNvPr>
              <p:cNvSpPr/>
              <p:nvPr/>
            </p:nvSpPr>
            <p:spPr>
              <a:xfrm>
                <a:off x="64262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Consolas" panose="020B0609020204030204" pitchFamily="49" charset="0"/>
                  </a:rPr>
                  <a:t>5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D9A150C-D6C1-41F2-9C38-C8A9919798DF}"/>
                  </a:ext>
                </a:extLst>
              </p:cNvPr>
              <p:cNvSpPr/>
              <p:nvPr/>
            </p:nvSpPr>
            <p:spPr>
              <a:xfrm>
                <a:off x="75311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36" name="Group 2">
              <a:extLst>
                <a:ext uri="{FF2B5EF4-FFF2-40B4-BE49-F238E27FC236}">
                  <a16:creationId xmlns:a16="http://schemas.microsoft.com/office/drawing/2014/main" id="{4BE04F45-241A-4C96-B496-D7E032AA7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5FB7665-464D-4F26-9C76-54CBF169323D}"/>
                  </a:ext>
                </a:extLst>
              </p:cNvPr>
              <p:cNvSpPr/>
              <p:nvPr/>
            </p:nvSpPr>
            <p:spPr>
              <a:xfrm>
                <a:off x="69342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Consolas" panose="020B0609020204030204" pitchFamily="49" charset="0"/>
                  </a:rPr>
                  <a:t>7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5DCD2E0-5178-4667-8583-DB36172F7908}"/>
                  </a:ext>
                </a:extLst>
              </p:cNvPr>
              <p:cNvSpPr/>
              <p:nvPr/>
            </p:nvSpPr>
            <p:spPr>
              <a:xfrm>
                <a:off x="57150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7F475AB-A99E-46A1-8297-B6FA30D786FE}"/>
                </a:ext>
              </a:extLst>
            </p:cNvPr>
            <p:cNvCxnSpPr>
              <a:stCxn id="33" idx="3"/>
            </p:cNvCxnSpPr>
            <p:nvPr/>
          </p:nvCxnSpPr>
          <p:spPr>
            <a:xfrm flipH="1">
              <a:off x="6635750" y="2237845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38A3BC9-C7AB-4E6C-96D7-53E26B31852F}"/>
                </a:ext>
              </a:extLst>
            </p:cNvPr>
            <p:cNvCxnSpPr>
              <a:stCxn id="33" idx="5"/>
            </p:cNvCxnSpPr>
            <p:nvPr/>
          </p:nvCxnSpPr>
          <p:spPr>
            <a:xfrm>
              <a:off x="7434263" y="2237845"/>
              <a:ext cx="3444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13A30B2-28E7-4D7F-AFE3-E048CC15558F}"/>
                </a:ext>
              </a:extLst>
            </p:cNvPr>
            <p:cNvCxnSpPr/>
            <p:nvPr/>
          </p:nvCxnSpPr>
          <p:spPr>
            <a:xfrm flipH="1">
              <a:off x="6026150" y="3079220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196E9B7-CC23-4085-97FA-BFA51663B5A6}"/>
                </a:ext>
              </a:extLst>
            </p:cNvPr>
            <p:cNvCxnSpPr/>
            <p:nvPr/>
          </p:nvCxnSpPr>
          <p:spPr>
            <a:xfrm>
              <a:off x="6824663" y="307922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E83DE3F-5E23-4DA4-9B7C-6C55493A1C04}"/>
                </a:ext>
              </a:extLst>
            </p:cNvPr>
            <p:cNvCxnSpPr/>
            <p:nvPr/>
          </p:nvCxnSpPr>
          <p:spPr>
            <a:xfrm flipH="1">
              <a:off x="6718300" y="3922183"/>
              <a:ext cx="33813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4F70CEF-9C7A-467A-896C-F18F7DF8F74A}"/>
                </a:ext>
              </a:extLst>
            </p:cNvPr>
            <p:cNvCxnSpPr/>
            <p:nvPr/>
          </p:nvCxnSpPr>
          <p:spPr>
            <a:xfrm>
              <a:off x="7434263" y="3922183"/>
              <a:ext cx="38893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56346A-B271-4516-A534-EB8EDE7C5D5E}"/>
              </a:ext>
            </a:extLst>
          </p:cNvPr>
          <p:cNvGrpSpPr/>
          <p:nvPr/>
        </p:nvGrpSpPr>
        <p:grpSpPr>
          <a:xfrm>
            <a:off x="1066800" y="4007426"/>
            <a:ext cx="2628902" cy="2240974"/>
            <a:chOff x="1905000" y="838200"/>
            <a:chExt cx="1668379" cy="1447800"/>
          </a:xfrm>
          <a:solidFill>
            <a:schemeClr val="bg1"/>
          </a:solidFill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81BDBD9-7359-43A7-9420-3481F0A09032}"/>
                </a:ext>
              </a:extLst>
            </p:cNvPr>
            <p:cNvCxnSpPr>
              <a:stCxn id="57" idx="1"/>
            </p:cNvCxnSpPr>
            <p:nvPr/>
          </p:nvCxnSpPr>
          <p:spPr>
            <a:xfrm flipH="1" flipV="1">
              <a:off x="2546164" y="1690838"/>
              <a:ext cx="165473" cy="334999"/>
            </a:xfrm>
            <a:prstGeom prst="line">
              <a:avLst/>
            </a:prstGeom>
            <a:grpFill/>
            <a:ln w="38100">
              <a:headEnd type="arrow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F2CF9EE-23DB-45E5-AEE7-353B856EFAD9}"/>
                </a:ext>
              </a:extLst>
            </p:cNvPr>
            <p:cNvCxnSpPr>
              <a:cxnSpLocks/>
              <a:stCxn id="54" idx="3"/>
              <a:endCxn id="56" idx="7"/>
            </p:cNvCxnSpPr>
            <p:nvPr/>
          </p:nvCxnSpPr>
          <p:spPr>
            <a:xfrm flipH="1">
              <a:off x="2165163" y="1707963"/>
              <a:ext cx="165473" cy="317874"/>
            </a:xfrm>
            <a:prstGeom prst="line">
              <a:avLst/>
            </a:prstGeom>
            <a:grpFill/>
            <a:ln w="381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7531C7-8551-473B-B4AF-76FD1A7DD82E}"/>
                </a:ext>
              </a:extLst>
            </p:cNvPr>
            <p:cNvSpPr/>
            <p:nvPr/>
          </p:nvSpPr>
          <p:spPr>
            <a:xfrm>
              <a:off x="2777290" y="838200"/>
              <a:ext cx="304800" cy="3048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20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ED0A992-381D-4CAE-BB40-57982338835B}"/>
                </a:ext>
              </a:extLst>
            </p:cNvPr>
            <p:cNvSpPr/>
            <p:nvPr/>
          </p:nvSpPr>
          <p:spPr>
            <a:xfrm>
              <a:off x="2286000" y="1447800"/>
              <a:ext cx="304800" cy="3048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10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FF32EAE-29AD-4BD5-B77F-E89BB371DD14}"/>
                </a:ext>
              </a:extLst>
            </p:cNvPr>
            <p:cNvSpPr/>
            <p:nvPr/>
          </p:nvSpPr>
          <p:spPr>
            <a:xfrm>
              <a:off x="3268579" y="1447800"/>
              <a:ext cx="304800" cy="3048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40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893C5EC-CC93-4FA9-9A1E-B49A2F3EB051}"/>
                </a:ext>
              </a:extLst>
            </p:cNvPr>
            <p:cNvSpPr/>
            <p:nvPr/>
          </p:nvSpPr>
          <p:spPr>
            <a:xfrm>
              <a:off x="1905000" y="1981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C85D4FC-927A-46CB-9D2D-5FC6A3E2E92A}"/>
                </a:ext>
              </a:extLst>
            </p:cNvPr>
            <p:cNvSpPr/>
            <p:nvPr/>
          </p:nvSpPr>
          <p:spPr>
            <a:xfrm>
              <a:off x="2667000" y="1981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B62CC62-A389-485C-BAB2-49CDA1707968}"/>
                </a:ext>
              </a:extLst>
            </p:cNvPr>
            <p:cNvCxnSpPr>
              <a:stCxn id="53" idx="3"/>
              <a:endCxn id="54" idx="7"/>
            </p:cNvCxnSpPr>
            <p:nvPr/>
          </p:nvCxnSpPr>
          <p:spPr>
            <a:xfrm flipH="1">
              <a:off x="2546163" y="1098363"/>
              <a:ext cx="275764" cy="394074"/>
            </a:xfrm>
            <a:prstGeom prst="line">
              <a:avLst/>
            </a:prstGeom>
            <a:grpFill/>
            <a:ln w="381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2AB8C2D-F80E-4EAF-B0BC-4AD4DAEA9DC4}"/>
                </a:ext>
              </a:extLst>
            </p:cNvPr>
            <p:cNvCxnSpPr/>
            <p:nvPr/>
          </p:nvCxnSpPr>
          <p:spPr>
            <a:xfrm flipH="1" flipV="1">
              <a:off x="3050207" y="1098363"/>
              <a:ext cx="275764" cy="394074"/>
            </a:xfrm>
            <a:prstGeom prst="line">
              <a:avLst/>
            </a:prstGeom>
            <a:grpFill/>
            <a:ln w="38100">
              <a:headEnd type="arrow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C09555-56F1-4767-B836-0C94FA9EF7E6}"/>
              </a:ext>
            </a:extLst>
          </p:cNvPr>
          <p:cNvGrpSpPr/>
          <p:nvPr/>
        </p:nvGrpSpPr>
        <p:grpSpPr>
          <a:xfrm>
            <a:off x="6457665" y="4791158"/>
            <a:ext cx="2028552" cy="1427838"/>
            <a:chOff x="2286000" y="838200"/>
            <a:chExt cx="1287379" cy="914400"/>
          </a:xfrm>
          <a:solidFill>
            <a:schemeClr val="bg1"/>
          </a:solidFill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B4FA484-F223-48B3-B464-65B47CD974FA}"/>
                </a:ext>
              </a:extLst>
            </p:cNvPr>
            <p:cNvSpPr/>
            <p:nvPr/>
          </p:nvSpPr>
          <p:spPr>
            <a:xfrm>
              <a:off x="2777290" y="838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20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A11EAC8-B96E-427D-B4C8-76B445E351AC}"/>
                </a:ext>
              </a:extLst>
            </p:cNvPr>
            <p:cNvSpPr/>
            <p:nvPr/>
          </p:nvSpPr>
          <p:spPr>
            <a:xfrm>
              <a:off x="2286000" y="1447800"/>
              <a:ext cx="304800" cy="3048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10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3B812A2-5F93-4004-A15C-232E788D2AD0}"/>
                </a:ext>
              </a:extLst>
            </p:cNvPr>
            <p:cNvSpPr/>
            <p:nvPr/>
          </p:nvSpPr>
          <p:spPr>
            <a:xfrm>
              <a:off x="3268579" y="1447800"/>
              <a:ext cx="304800" cy="3048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40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2467000-5B4D-435E-A33A-BEFBBFEDB5CA}"/>
                </a:ext>
              </a:extLst>
            </p:cNvPr>
            <p:cNvCxnSpPr>
              <a:stCxn id="66" idx="3"/>
              <a:endCxn id="67" idx="7"/>
            </p:cNvCxnSpPr>
            <p:nvPr/>
          </p:nvCxnSpPr>
          <p:spPr>
            <a:xfrm flipH="1">
              <a:off x="2546163" y="1098363"/>
              <a:ext cx="275764" cy="394074"/>
            </a:xfrm>
            <a:prstGeom prst="line">
              <a:avLst/>
            </a:prstGeom>
            <a:grpFill/>
            <a:ln w="381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CE2E396-6619-408A-928A-6F26F20893B8}"/>
                </a:ext>
              </a:extLst>
            </p:cNvPr>
            <p:cNvCxnSpPr/>
            <p:nvPr/>
          </p:nvCxnSpPr>
          <p:spPr>
            <a:xfrm flipH="1" flipV="1">
              <a:off x="3050207" y="1098363"/>
              <a:ext cx="275764" cy="394074"/>
            </a:xfrm>
            <a:prstGeom prst="line">
              <a:avLst/>
            </a:prstGeom>
            <a:grpFill/>
            <a:ln w="38100">
              <a:headEnd type="arrow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3116118-77B6-4AB1-8061-22C8FC97A781}"/>
              </a:ext>
            </a:extLst>
          </p:cNvPr>
          <p:cNvSpPr txBox="1"/>
          <p:nvPr/>
        </p:nvSpPr>
        <p:spPr>
          <a:xfrm>
            <a:off x="7832152" y="4282107"/>
            <a:ext cx="19887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AVL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Not Red-Black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D7CB62-B167-4179-8C3D-BA0A42796107}"/>
              </a:ext>
            </a:extLst>
          </p:cNvPr>
          <p:cNvSpPr txBox="1"/>
          <p:nvPr/>
        </p:nvSpPr>
        <p:spPr>
          <a:xfrm>
            <a:off x="3115111" y="5685002"/>
            <a:ext cx="2385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AVL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Red-Black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1D5306-1BDA-4D73-9A51-6E11DC1078C1}"/>
              </a:ext>
            </a:extLst>
          </p:cNvPr>
          <p:cNvSpPr txBox="1"/>
          <p:nvPr/>
        </p:nvSpPr>
        <p:spPr>
          <a:xfrm>
            <a:off x="3011795" y="774827"/>
            <a:ext cx="2385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Not AVL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Red-Black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E21A1B-5ED1-419E-9A29-A56E84DB96E2}"/>
              </a:ext>
            </a:extLst>
          </p:cNvPr>
          <p:cNvSpPr txBox="1"/>
          <p:nvPr/>
        </p:nvSpPr>
        <p:spPr>
          <a:xfrm>
            <a:off x="5776111" y="942644"/>
            <a:ext cx="2385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Not AVL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Not Red-Black</a:t>
            </a:r>
          </a:p>
        </p:txBody>
      </p:sp>
      <p:sp>
        <p:nvSpPr>
          <p:cNvPr id="65" name="Content Placeholder 1">
            <a:extLst>
              <a:ext uri="{FF2B5EF4-FFF2-40B4-BE49-F238E27FC236}">
                <a16:creationId xmlns:a16="http://schemas.microsoft.com/office/drawing/2014/main" id="{9A9ED4A3-5F43-4399-870C-51F26725DCC5}"/>
              </a:ext>
            </a:extLst>
          </p:cNvPr>
          <p:cNvSpPr txBox="1">
            <a:spLocks/>
          </p:cNvSpPr>
          <p:nvPr/>
        </p:nvSpPr>
        <p:spPr>
          <a:xfrm>
            <a:off x="3848491" y="3036344"/>
            <a:ext cx="2886228" cy="153565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base"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00000"/>
              <a:buNone/>
            </a:pPr>
            <a:r>
              <a:rPr lang="en-US" sz="1000" b="1" dirty="0">
                <a:solidFill>
                  <a:prstClr val="black"/>
                </a:solidFill>
                <a:latin typeface="Arial"/>
              </a:rPr>
              <a:t>Invariants:</a:t>
            </a:r>
          </a:p>
          <a:p>
            <a:pPr marL="0" indent="0" fontAlgn="base"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00000"/>
              <a:buNone/>
            </a:pPr>
            <a:endParaRPr lang="en-US" sz="800" b="1" dirty="0">
              <a:solidFill>
                <a:prstClr val="black"/>
              </a:solidFill>
              <a:latin typeface="Arial"/>
            </a:endParaRPr>
          </a:p>
          <a:p>
            <a:pPr marL="231775" indent="-231775" fontAlgn="base"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00000"/>
              <a:buFont typeface="+mj-lt"/>
              <a:buAutoNum type="arabicPeriod"/>
            </a:pPr>
            <a:r>
              <a:rPr lang="en-US" sz="1000" b="1" dirty="0">
                <a:solidFill>
                  <a:prstClr val="black"/>
                </a:solidFill>
                <a:latin typeface="Arial"/>
              </a:rPr>
              <a:t>Every node is either red or black.</a:t>
            </a:r>
          </a:p>
          <a:p>
            <a:pPr marL="231775" indent="-231775" fontAlgn="base"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00000"/>
              <a:buFont typeface="+mj-lt"/>
              <a:buAutoNum type="arabicPeriod"/>
            </a:pPr>
            <a:r>
              <a:rPr lang="en-US" sz="1000" b="1" dirty="0">
                <a:solidFill>
                  <a:prstClr val="black"/>
                </a:solidFill>
                <a:latin typeface="Arial"/>
              </a:rPr>
              <a:t>The root node is always black.</a:t>
            </a:r>
          </a:p>
          <a:p>
            <a:pPr marL="231775" indent="-231775" fontAlgn="base"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00000"/>
              <a:buFont typeface="+mj-lt"/>
              <a:buAutoNum type="arabicPeriod"/>
            </a:pPr>
            <a:r>
              <a:rPr lang="en-US" sz="1000" b="1" dirty="0">
                <a:solidFill>
                  <a:prstClr val="black"/>
                </a:solidFill>
                <a:latin typeface="Arial"/>
              </a:rPr>
              <a:t>Every red node must either have zero or two black children.</a:t>
            </a:r>
          </a:p>
          <a:p>
            <a:pPr marL="231775" indent="-231775" fontAlgn="base"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00000"/>
              <a:buFont typeface="+mj-lt"/>
              <a:buAutoNum type="arabicPeriod"/>
            </a:pPr>
            <a:r>
              <a:rPr lang="en-US" sz="1000" b="1" dirty="0">
                <a:solidFill>
                  <a:prstClr val="black"/>
                </a:solidFill>
                <a:latin typeface="Arial"/>
              </a:rPr>
              <a:t>Every root-null path much have the same number of black nodes.</a:t>
            </a:r>
          </a:p>
        </p:txBody>
      </p:sp>
    </p:spTree>
    <p:extLst>
      <p:ext uri="{BB962C8B-B14F-4D97-AF65-F5344CB8AC3E}">
        <p14:creationId xmlns:p14="http://schemas.microsoft.com/office/powerpoint/2010/main" val="21090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079" y="1371600"/>
            <a:ext cx="9701349" cy="2533510"/>
          </a:xfrm>
        </p:spPr>
        <p:txBody>
          <a:bodyPr/>
          <a:lstStyle/>
          <a:p>
            <a:r>
              <a:rPr lang="en-US" dirty="0"/>
              <a:t>Inserting into a red-black tree is a two-step process: </a:t>
            </a:r>
          </a:p>
          <a:p>
            <a:pPr marL="850392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/>
              <a:t>Insert the new node like you would with a normal BST. The new node always starts out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.</a:t>
            </a:r>
          </a:p>
          <a:p>
            <a:pPr marL="850392" lvl="1" indent="-457200">
              <a:buSzPct val="100000"/>
              <a:buFont typeface="+mj-lt"/>
              <a:buAutoNum type="arabicPeriod"/>
            </a:pPr>
            <a:r>
              <a:rPr lang="en-US" dirty="0"/>
              <a:t>Use recoloring of parents/siblings first.  If recoloring doesn't work, then use rotations to balance the tree.</a:t>
            </a:r>
          </a:p>
          <a:p>
            <a:r>
              <a:rPr lang="en-US" dirty="0"/>
              <a:t>There are five cases, when inserting a new node: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8B347-8FEF-4123-99F7-8E67FE34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Self-Balancing Search Trees (40)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04A87-AC81-4C95-A7AD-6E63C877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latin typeface="Arial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770024A1-92C0-442D-AC9E-260EF263DE9A}"/>
              </a:ext>
            </a:extLst>
          </p:cNvPr>
          <p:cNvSpPr txBox="1">
            <a:spLocks/>
          </p:cNvSpPr>
          <p:nvPr/>
        </p:nvSpPr>
        <p:spPr bwMode="auto">
          <a:xfrm>
            <a:off x="598874" y="3700271"/>
            <a:ext cx="9894106" cy="25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rgbClr val="FF0000"/>
                </a:solidFill>
                <a:latin typeface="Arial"/>
              </a:rPr>
              <a:t>Case 1</a:t>
            </a:r>
            <a:r>
              <a:rPr lang="en-US" dirty="0">
                <a:solidFill>
                  <a:prstClr val="black"/>
                </a:solidFill>
                <a:latin typeface="Arial"/>
              </a:rPr>
              <a:t>: Inserting the first node.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Arial"/>
              </a:rPr>
              <a:t>Case 2</a:t>
            </a:r>
            <a:r>
              <a:rPr lang="en-US" dirty="0">
                <a:solidFill>
                  <a:prstClr val="black"/>
                </a:solidFill>
                <a:latin typeface="Arial"/>
              </a:rPr>
              <a:t>: The new node’s parent is black.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Arial"/>
              </a:rPr>
              <a:t>Case 3</a:t>
            </a:r>
            <a:r>
              <a:rPr lang="en-US" dirty="0">
                <a:solidFill>
                  <a:prstClr val="black"/>
                </a:solidFill>
                <a:latin typeface="Arial"/>
              </a:rPr>
              <a:t>: Both the parent and the uncle (parent's sibling) are red.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Arial"/>
              </a:rPr>
              <a:t>Case 4</a:t>
            </a:r>
            <a:r>
              <a:rPr lang="en-US" dirty="0">
                <a:solidFill>
                  <a:prstClr val="black"/>
                </a:solidFill>
                <a:latin typeface="Arial"/>
              </a:rPr>
              <a:t>: The parent is red and the uncle is black and the node and parent are in a right-left or left-right configuration.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Arial"/>
              </a:rPr>
              <a:t>Case 5</a:t>
            </a:r>
            <a:r>
              <a:rPr lang="en-US" dirty="0">
                <a:solidFill>
                  <a:prstClr val="black"/>
                </a:solidFill>
                <a:latin typeface="Arial"/>
              </a:rPr>
              <a:t>: The parent is red and the uncle is black and the node and parent are in a right-right or left-left configuration.</a:t>
            </a:r>
          </a:p>
          <a:p>
            <a:pPr lvl="1"/>
            <a:endParaRPr lang="en-US" dirty="0">
              <a:solidFill>
                <a:prstClr val="black"/>
              </a:solidFill>
              <a:latin typeface="Arial"/>
            </a:endParaRPr>
          </a:p>
          <a:p>
            <a:endParaRPr lang="en-US" dirty="0">
              <a:solidFill>
                <a:prstClr val="black"/>
              </a:solidFill>
              <a:latin typeface="Arial"/>
            </a:endParaRPr>
          </a:p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931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4425</Words>
  <Application>Microsoft Office PowerPoint</Application>
  <PresentationFormat>Custom</PresentationFormat>
  <Paragraphs>710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Comic Sans MS</vt:lpstr>
      <vt:lpstr>Consolas</vt:lpstr>
      <vt:lpstr>Tw Cen MT</vt:lpstr>
      <vt:lpstr>Wingdings</vt:lpstr>
      <vt:lpstr>Wingdings 3</vt:lpstr>
      <vt:lpstr>CS 235 Theme</vt:lpstr>
      <vt:lpstr>PowerPoint Presentation</vt:lpstr>
      <vt:lpstr>Attendance Quiz #39</vt:lpstr>
      <vt:lpstr>Tip #40: STL Additions</vt:lpstr>
      <vt:lpstr>QuickSort Stats</vt:lpstr>
      <vt:lpstr>PowerPoint Presentation</vt:lpstr>
      <vt:lpstr>Red-Black Trees</vt:lpstr>
      <vt:lpstr>Red-Black Trees</vt:lpstr>
      <vt:lpstr>PowerPoint Presentation</vt:lpstr>
      <vt:lpstr>Red-Black Trees</vt:lpstr>
      <vt:lpstr>Insertion into a Red-Black Tree</vt:lpstr>
      <vt:lpstr>Insertion into a Red-Black Tree</vt:lpstr>
      <vt:lpstr>Insertion into a Red-Black Tree</vt:lpstr>
      <vt:lpstr>Insertion into a Red-Black Tree</vt:lpstr>
      <vt:lpstr>Insertion into a Red-Black Tree</vt:lpstr>
      <vt:lpstr>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 Red-Black Tree Example</vt:lpstr>
      <vt:lpstr>Red-Black Tree Class Implementation</vt:lpstr>
      <vt:lpstr>Removal from a Red-Black Tree</vt:lpstr>
      <vt:lpstr>Performance of a Red-Black Tree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72</cp:revision>
  <dcterms:created xsi:type="dcterms:W3CDTF">2020-07-19T21:27:39Z</dcterms:created>
  <dcterms:modified xsi:type="dcterms:W3CDTF">2021-12-06T04:38:07Z</dcterms:modified>
</cp:coreProperties>
</file>